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157049"/>
            <a:ext cx="7627382" cy="2191464"/>
          </a:xfrm>
          <a:prstGeom prst="rect">
            <a:avLst/>
          </a:prstGeom>
          <a:noFill/>
          <a:ln/>
        </p:spPr>
        <p:txBody>
          <a:bodyPr wrap="square" lIns="0" tIns="0" rIns="0" bIns="0" rtlCol="0" anchor="t"/>
          <a:lstStyle/>
          <a:p>
            <a:pPr algn="l" indent="0" marL="0">
              <a:lnSpc>
                <a:spcPts val="5600"/>
              </a:lnSpc>
              <a:buNone/>
            </a:pPr>
            <a:r>
              <a:rPr lang="en-US" sz="4450" dirty="0">
                <a:solidFill>
                  <a:srgbClr val="000000"/>
                </a:solidFill>
                <a:latin typeface="Dela Gothic One" pitchFamily="34" charset="0"/>
                <a:ea typeface="Dela Gothic One" pitchFamily="34" charset="-122"/>
                <a:cs typeface="Dela Gothic One" pitchFamily="34" charset="-120"/>
              </a:rPr>
              <a:t>🌟</a:t>
            </a:r>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 A Journey Through Intelligence: My AI Course Reflection</a:t>
            </a:r>
            <a:endParaRPr lang="en-US" sz="4450" dirty="0"/>
          </a:p>
        </p:txBody>
      </p:sp>
      <p:sp>
        <p:nvSpPr>
          <p:cNvPr id="4" name="Text 1"/>
          <p:cNvSpPr/>
          <p:nvPr/>
        </p:nvSpPr>
        <p:spPr>
          <a:xfrm>
            <a:off x="758309" y="3673435"/>
            <a:ext cx="7627382" cy="712470"/>
          </a:xfrm>
          <a:prstGeom prst="rect">
            <a:avLst/>
          </a:prstGeom>
          <a:noFill/>
          <a:ln/>
        </p:spPr>
        <p:txBody>
          <a:bodyPr wrap="squar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From Search Algorithms to Games, Reasoning to Robotics</a:t>
            </a:r>
            <a:endParaRPr lang="en-US" sz="2200" dirty="0"/>
          </a:p>
        </p:txBody>
      </p:sp>
      <p:sp>
        <p:nvSpPr>
          <p:cNvPr id="5" name="Text 2"/>
          <p:cNvSpPr/>
          <p:nvPr/>
        </p:nvSpPr>
        <p:spPr>
          <a:xfrm>
            <a:off x="758309" y="4710827"/>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DM Sans" pitchFamily="34" charset="0"/>
                <a:ea typeface="DM Sans" pitchFamily="34" charset="-122"/>
                <a:cs typeface="DM Sans" pitchFamily="34" charset="-120"/>
              </a:rPr>
              <a:t>👨‍🏫</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Instructor: Mr. Razorshi Prozzwal Talukder</a:t>
            </a:r>
            <a:endParaRPr lang="en-US" sz="1700" dirty="0"/>
          </a:p>
        </p:txBody>
      </p:sp>
      <p:sp>
        <p:nvSpPr>
          <p:cNvPr id="6" name="Text 3"/>
          <p:cNvSpPr/>
          <p:nvPr/>
        </p:nvSpPr>
        <p:spPr>
          <a:xfrm>
            <a:off x="758309" y="5301258"/>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DM Sans" pitchFamily="34" charset="0"/>
                <a:ea typeface="DM Sans" pitchFamily="34" charset="-122"/>
                <a:cs typeface="DM Sans" pitchFamily="34" charset="-120"/>
              </a:rPr>
              <a:t>👨‍🎓</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Kushal Panthadas | </a:t>
            </a:r>
            <a:pPr algn="l" indent="0" marL="0">
              <a:lnSpc>
                <a:spcPts val="2700"/>
              </a:lnSpc>
              <a:buNone/>
            </a:pPr>
            <a:r>
              <a:rPr lang="en-US" sz="1700" dirty="0">
                <a:solidFill>
                  <a:srgbClr val="000000"/>
                </a:solidFill>
                <a:latin typeface="DM Sans" pitchFamily="34" charset="0"/>
                <a:ea typeface="DM Sans" pitchFamily="34" charset="-122"/>
                <a:cs typeface="DM Sans" pitchFamily="34" charset="-120"/>
              </a:rPr>
              <a:t>🆔</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0562310005101015 | </a:t>
            </a:r>
            <a:endParaRPr lang="en-US" sz="1700" dirty="0"/>
          </a:p>
        </p:txBody>
      </p:sp>
      <p:sp>
        <p:nvSpPr>
          <p:cNvPr id="7" name="Text 4"/>
          <p:cNvSpPr/>
          <p:nvPr/>
        </p:nvSpPr>
        <p:spPr>
          <a:xfrm>
            <a:off x="1083231" y="6135410"/>
            <a:ext cx="730246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course was not just about machines — it taught me how to think algorithmically and solve real-world problems like an AI engineer.”</a:t>
            </a:r>
            <a:endParaRPr lang="en-US" sz="1700" dirty="0"/>
          </a:p>
        </p:txBody>
      </p:sp>
      <p:sp>
        <p:nvSpPr>
          <p:cNvPr id="8" name="Shape 5"/>
          <p:cNvSpPr/>
          <p:nvPr/>
        </p:nvSpPr>
        <p:spPr>
          <a:xfrm>
            <a:off x="758309" y="5891689"/>
            <a:ext cx="30480" cy="1180862"/>
          </a:xfrm>
          <a:prstGeom prst="rect">
            <a:avLst/>
          </a:prstGeom>
          <a:solidFill>
            <a:srgbClr val="C91313"/>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83738" y="301466"/>
            <a:ext cx="9552265" cy="391239"/>
          </a:xfrm>
          <a:prstGeom prst="rect">
            <a:avLst/>
          </a:prstGeom>
          <a:noFill/>
          <a:ln/>
        </p:spPr>
        <p:txBody>
          <a:bodyPr wrap="none" lIns="0" tIns="0" rIns="0" bIns="0" rtlCol="0" anchor="t"/>
          <a:lstStyle/>
          <a:p>
            <a:pPr algn="l" indent="0" marL="0">
              <a:lnSpc>
                <a:spcPts val="2800"/>
              </a:lnSpc>
              <a:buNone/>
            </a:pPr>
            <a:r>
              <a:rPr lang="en-US" sz="2250" dirty="0">
                <a:solidFill>
                  <a:srgbClr val="000000"/>
                </a:solidFill>
                <a:latin typeface="Dela Gothic One" pitchFamily="34" charset="0"/>
                <a:ea typeface="Dela Gothic One" pitchFamily="34" charset="-122"/>
                <a:cs typeface="Dela Gothic One" pitchFamily="34" charset="-120"/>
              </a:rPr>
              <a:t>🤖</a:t>
            </a:r>
            <a:pPr algn="l" indent="0" marL="0">
              <a:lnSpc>
                <a:spcPts val="2800"/>
              </a:lnSpc>
              <a:buNone/>
            </a:pPr>
            <a:r>
              <a:rPr lang="en-US" sz="2250" dirty="0">
                <a:solidFill>
                  <a:srgbClr val="FAEBEB"/>
                </a:solidFill>
                <a:latin typeface="Dela Gothic One" pitchFamily="34" charset="0"/>
                <a:ea typeface="Dela Gothic One" pitchFamily="34" charset="-122"/>
                <a:cs typeface="Dela Gothic One" pitchFamily="34" charset="-120"/>
              </a:rPr>
              <a:t> Robotics &amp; Course Impact: My AI Journey Culminates</a:t>
            </a:r>
            <a:endParaRPr lang="en-US" sz="2250" dirty="0"/>
          </a:p>
        </p:txBody>
      </p:sp>
      <p:sp>
        <p:nvSpPr>
          <p:cNvPr id="3" name="Text 1"/>
          <p:cNvSpPr/>
          <p:nvPr/>
        </p:nvSpPr>
        <p:spPr>
          <a:xfrm>
            <a:off x="383738" y="911900"/>
            <a:ext cx="13862923" cy="175379"/>
          </a:xfrm>
          <a:prstGeom prst="rect">
            <a:avLst/>
          </a:prstGeom>
          <a:noFill/>
          <a:ln/>
        </p:spPr>
        <p:txBody>
          <a:bodyPr wrap="non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Robotics represents the physical embodiment of AI, bringing intelligent systems into the tangible world. We explored the core components that enable robots to interact with their environment.</a:t>
            </a:r>
            <a:endParaRPr lang="en-US" sz="850" dirty="0"/>
          </a:p>
        </p:txBody>
      </p:sp>
      <p:sp>
        <p:nvSpPr>
          <p:cNvPr id="4" name="Text 2"/>
          <p:cNvSpPr/>
          <p:nvPr/>
        </p:nvSpPr>
        <p:spPr>
          <a:xfrm>
            <a:off x="383738" y="1309211"/>
            <a:ext cx="6797754" cy="175379"/>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FFE5E5"/>
                </a:solidFill>
                <a:latin typeface="DM Sans" pitchFamily="34" charset="0"/>
                <a:ea typeface="DM Sans" pitchFamily="34" charset="-122"/>
                <a:cs typeface="DM Sans" pitchFamily="34" charset="-120"/>
              </a:rPr>
              <a:t>Sensors: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Enable robots to perceive their surroundings (e.g., cameras, lidar, touch sensors).</a:t>
            </a:r>
            <a:endParaRPr lang="en-US" sz="850" dirty="0"/>
          </a:p>
        </p:txBody>
      </p:sp>
      <p:sp>
        <p:nvSpPr>
          <p:cNvPr id="5" name="Text 3"/>
          <p:cNvSpPr/>
          <p:nvPr/>
        </p:nvSpPr>
        <p:spPr>
          <a:xfrm>
            <a:off x="383738" y="1522928"/>
            <a:ext cx="6797754" cy="175379"/>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FFE5E5"/>
                </a:solidFill>
                <a:latin typeface="DM Sans" pitchFamily="34" charset="0"/>
                <a:ea typeface="DM Sans" pitchFamily="34" charset="-122"/>
                <a:cs typeface="DM Sans" pitchFamily="34" charset="-120"/>
              </a:rPr>
              <a:t>Actuators: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Motors and mechanisms that allow robots to move and manipulate objects.</a:t>
            </a:r>
            <a:endParaRPr lang="en-US" sz="850" dirty="0"/>
          </a:p>
        </p:txBody>
      </p:sp>
      <p:sp>
        <p:nvSpPr>
          <p:cNvPr id="6" name="Text 4"/>
          <p:cNvSpPr/>
          <p:nvPr/>
        </p:nvSpPr>
        <p:spPr>
          <a:xfrm>
            <a:off x="383738" y="1736646"/>
            <a:ext cx="6797754" cy="175379"/>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FFE5E5"/>
                </a:solidFill>
                <a:latin typeface="DM Sans" pitchFamily="34" charset="0"/>
                <a:ea typeface="DM Sans" pitchFamily="34" charset="-122"/>
                <a:cs typeface="DM Sans" pitchFamily="34" charset="-120"/>
              </a:rPr>
              <a:t>AI Control Systems: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The "brain" that processes sensor data, makes decisions, and commands actuators.</a:t>
            </a:r>
            <a:endParaRPr lang="en-US" sz="850" dirty="0"/>
          </a:p>
        </p:txBody>
      </p:sp>
      <p:pic>
        <p:nvPicPr>
          <p:cNvPr id="7" name="Image 0" descr="preencoded.png">    </p:cNvPr>
          <p:cNvPicPr>
            <a:picLocks noChangeAspect="1"/>
          </p:cNvPicPr>
          <p:nvPr/>
        </p:nvPicPr>
        <p:blipFill>
          <a:blip r:embed="rId1"/>
          <a:stretch>
            <a:fillRect/>
          </a:stretch>
        </p:blipFill>
        <p:spPr>
          <a:xfrm>
            <a:off x="7456527" y="1333976"/>
            <a:ext cx="6797754" cy="6797754"/>
          </a:xfrm>
          <a:prstGeom prst="rect">
            <a:avLst/>
          </a:prstGeom>
        </p:spPr>
      </p:pic>
      <p:sp>
        <p:nvSpPr>
          <p:cNvPr id="8" name="Text 5"/>
          <p:cNvSpPr/>
          <p:nvPr/>
        </p:nvSpPr>
        <p:spPr>
          <a:xfrm>
            <a:off x="383738" y="8378428"/>
            <a:ext cx="13862923" cy="175379"/>
          </a:xfrm>
          <a:prstGeom prst="rect">
            <a:avLst/>
          </a:prstGeom>
          <a:noFill/>
          <a:ln/>
        </p:spPr>
        <p:txBody>
          <a:bodyPr wrap="non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This comprehensive AI course provided a holistic understanding of artificial intelligence, blending theoretical concepts with practical application.</a:t>
            </a:r>
            <a:endParaRPr lang="en-US" sz="850" dirty="0"/>
          </a:p>
        </p:txBody>
      </p:sp>
      <p:sp>
        <p:nvSpPr>
          <p:cNvPr id="9" name="Text 6"/>
          <p:cNvSpPr/>
          <p:nvPr/>
        </p:nvSpPr>
        <p:spPr>
          <a:xfrm>
            <a:off x="383738" y="8677156"/>
            <a:ext cx="1386292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FFE5E5"/>
                </a:solidFill>
                <a:latin typeface="DM Sans" pitchFamily="34" charset="0"/>
                <a:ea typeface="DM Sans" pitchFamily="34" charset="-122"/>
                <a:cs typeface="DM Sans" pitchFamily="34" charset="-120"/>
              </a:rPr>
              <a:t>The blend of lectures and practical labs allowed for </a:t>
            </a:r>
            <a:pPr algn="l" indent="0" marL="0">
              <a:lnSpc>
                <a:spcPts val="1350"/>
              </a:lnSpc>
              <a:buNone/>
            </a:pPr>
            <a:r>
              <a:rPr lang="en-US" sz="850" b="1" dirty="0">
                <a:solidFill>
                  <a:srgbClr val="FFE5E5"/>
                </a:solidFill>
                <a:latin typeface="DM Sans" pitchFamily="34" charset="0"/>
                <a:ea typeface="DM Sans" pitchFamily="34" charset="-122"/>
                <a:cs typeface="DM Sans" pitchFamily="34" charset="-120"/>
              </a:rPr>
              <a:t>integration of theory with hands-on experience</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a:t>
            </a:r>
            <a:endParaRPr lang="en-US" sz="850" dirty="0"/>
          </a:p>
        </p:txBody>
      </p:sp>
      <p:sp>
        <p:nvSpPr>
          <p:cNvPr id="10" name="Text 7"/>
          <p:cNvSpPr/>
          <p:nvPr/>
        </p:nvSpPr>
        <p:spPr>
          <a:xfrm>
            <a:off x="383738" y="8890873"/>
            <a:ext cx="1386292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FFE5E5"/>
                </a:solidFill>
                <a:latin typeface="DM Sans" pitchFamily="34" charset="0"/>
                <a:ea typeface="DM Sans" pitchFamily="34" charset="-122"/>
                <a:cs typeface="DM Sans" pitchFamily="34" charset="-120"/>
              </a:rPr>
              <a:t>I developed crucial </a:t>
            </a:r>
            <a:pPr algn="l" indent="0" marL="0">
              <a:lnSpc>
                <a:spcPts val="1350"/>
              </a:lnSpc>
              <a:buNone/>
            </a:pPr>
            <a:r>
              <a:rPr lang="en-US" sz="850" b="1" dirty="0">
                <a:solidFill>
                  <a:srgbClr val="FFE5E5"/>
                </a:solidFill>
                <a:latin typeface="DM Sans" pitchFamily="34" charset="0"/>
                <a:ea typeface="DM Sans" pitchFamily="34" charset="-122"/>
                <a:cs typeface="DM Sans" pitchFamily="34" charset="-120"/>
              </a:rPr>
              <a:t>analytical skills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to break down complex AI problems.</a:t>
            </a:r>
            <a:endParaRPr lang="en-US" sz="850" dirty="0"/>
          </a:p>
        </p:txBody>
      </p:sp>
      <p:sp>
        <p:nvSpPr>
          <p:cNvPr id="11" name="Text 8"/>
          <p:cNvSpPr/>
          <p:nvPr/>
        </p:nvSpPr>
        <p:spPr>
          <a:xfrm>
            <a:off x="383738" y="9104590"/>
            <a:ext cx="1386292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FFE5E5"/>
                </a:solidFill>
                <a:latin typeface="DM Sans" pitchFamily="34" charset="0"/>
                <a:ea typeface="DM Sans" pitchFamily="34" charset="-122"/>
                <a:cs typeface="DM Sans" pitchFamily="34" charset="-120"/>
              </a:rPr>
              <a:t>My </a:t>
            </a:r>
            <a:pPr algn="l" indent="0" marL="0">
              <a:lnSpc>
                <a:spcPts val="1350"/>
              </a:lnSpc>
              <a:buNone/>
            </a:pPr>
            <a:r>
              <a:rPr lang="en-US" sz="850" b="1" dirty="0">
                <a:solidFill>
                  <a:srgbClr val="FFE5E5"/>
                </a:solidFill>
                <a:latin typeface="DM Sans" pitchFamily="34" charset="0"/>
                <a:ea typeface="DM Sans" pitchFamily="34" charset="-122"/>
                <a:cs typeface="DM Sans" pitchFamily="34" charset="-120"/>
              </a:rPr>
              <a:t>coding proficiency</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significantly improved through various implementation tasks.</a:t>
            </a:r>
            <a:endParaRPr lang="en-US" sz="850" dirty="0"/>
          </a:p>
        </p:txBody>
      </p:sp>
      <p:sp>
        <p:nvSpPr>
          <p:cNvPr id="12" name="Text 9"/>
          <p:cNvSpPr/>
          <p:nvPr/>
        </p:nvSpPr>
        <p:spPr>
          <a:xfrm>
            <a:off x="383738" y="9403318"/>
            <a:ext cx="13862923" cy="175379"/>
          </a:xfrm>
          <a:prstGeom prst="rect">
            <a:avLst/>
          </a:prstGeom>
          <a:noFill/>
          <a:ln/>
        </p:spPr>
        <p:txBody>
          <a:bodyPr wrap="none" lIns="0" tIns="0" rIns="0" bIns="0" rtlCol="0" anchor="t"/>
          <a:lstStyle/>
          <a:p>
            <a:pPr algn="l" indent="0" marL="0">
              <a:lnSpc>
                <a:spcPts val="1350"/>
              </a:lnSpc>
              <a:buNone/>
            </a:pPr>
            <a:r>
              <a:rPr lang="en-US" sz="850" dirty="0">
                <a:solidFill>
                  <a:srgbClr val="000000"/>
                </a:solidFill>
                <a:latin typeface="DM Sans" pitchFamily="34" charset="0"/>
                <a:ea typeface="DM Sans" pitchFamily="34" charset="-122"/>
                <a:cs typeface="DM Sans" pitchFamily="34" charset="-120"/>
              </a:rPr>
              <a:t>🎓</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This AI course empowered me not just to understand intelligence, but to truly </a:t>
            </a:r>
            <a:pPr algn="l" indent="0" marL="0">
              <a:lnSpc>
                <a:spcPts val="1350"/>
              </a:lnSpc>
              <a:buNone/>
            </a:pPr>
            <a:r>
              <a:rPr lang="en-US" sz="850" dirty="0">
                <a:solidFill>
                  <a:srgbClr val="5E98F1"/>
                </a:solidFill>
                <a:latin typeface="DM Sans" pitchFamily="34" charset="0"/>
                <a:ea typeface="DM Sans" pitchFamily="34" charset="-122"/>
                <a:cs typeface="DM Sans" pitchFamily="34" charset="-120"/>
              </a:rPr>
              <a:t>think like an engineer</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a:t>
            </a:r>
            <a:pPr algn="l" indent="0" marL="0">
              <a:lnSpc>
                <a:spcPts val="1350"/>
              </a:lnSpc>
              <a:buNone/>
            </a:pPr>
            <a:r>
              <a:rPr lang="en-US" sz="850" dirty="0">
                <a:solidFill>
                  <a:srgbClr val="5CC97B"/>
                </a:solidFill>
                <a:latin typeface="DM Sans" pitchFamily="34" charset="0"/>
                <a:ea typeface="DM Sans" pitchFamily="34" charset="-122"/>
                <a:cs typeface="DM Sans" pitchFamily="34" charset="-120"/>
              </a:rPr>
              <a:t>build like a developer</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and </a:t>
            </a:r>
            <a:pPr algn="l" indent="0" marL="0">
              <a:lnSpc>
                <a:spcPts val="1350"/>
              </a:lnSpc>
              <a:buNone/>
            </a:pPr>
            <a:r>
              <a:rPr lang="en-US" sz="850" dirty="0">
                <a:solidFill>
                  <a:srgbClr val="B05EF1"/>
                </a:solidFill>
                <a:latin typeface="DM Sans" pitchFamily="34" charset="0"/>
                <a:ea typeface="DM Sans" pitchFamily="34" charset="-122"/>
                <a:cs typeface="DM Sans" pitchFamily="34" charset="-120"/>
              </a:rPr>
              <a:t>solve problems like a machine</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3874" y="418028"/>
            <a:ext cx="4743926" cy="513398"/>
          </a:xfrm>
          <a:prstGeom prst="rect">
            <a:avLst/>
          </a:prstGeom>
          <a:noFill/>
          <a:ln/>
        </p:spPr>
        <p:txBody>
          <a:bodyPr wrap="none" lIns="0" tIns="0" rIns="0" bIns="0" rtlCol="0" anchor="t"/>
          <a:lstStyle/>
          <a:p>
            <a:pPr algn="l" indent="0" marL="0">
              <a:lnSpc>
                <a:spcPts val="3800"/>
              </a:lnSpc>
              <a:buNone/>
            </a:pPr>
            <a:r>
              <a:rPr lang="en-US" sz="3000" dirty="0">
                <a:solidFill>
                  <a:srgbClr val="000000"/>
                </a:solidFill>
                <a:latin typeface="Dela Gothic One" pitchFamily="34" charset="0"/>
                <a:ea typeface="Dela Gothic One" pitchFamily="34" charset="-122"/>
                <a:cs typeface="Dela Gothic One" pitchFamily="34" charset="-120"/>
              </a:rPr>
              <a:t>🤖</a:t>
            </a:r>
            <a:pPr algn="l" indent="0" marL="0">
              <a:lnSpc>
                <a:spcPts val="3800"/>
              </a:lnSpc>
              <a:buNone/>
            </a:pPr>
            <a:r>
              <a:rPr lang="en-US" sz="3000" dirty="0">
                <a:solidFill>
                  <a:srgbClr val="FAEBEB"/>
                </a:solidFill>
                <a:latin typeface="Dela Gothic One" pitchFamily="34" charset="0"/>
                <a:ea typeface="Dela Gothic One" pitchFamily="34" charset="-122"/>
                <a:cs typeface="Dela Gothic One" pitchFamily="34" charset="-120"/>
              </a:rPr>
              <a:t> Introduction to AI</a:t>
            </a:r>
            <a:endParaRPr lang="en-US" sz="3000" dirty="0"/>
          </a:p>
        </p:txBody>
      </p:sp>
      <p:sp>
        <p:nvSpPr>
          <p:cNvPr id="3" name="Text 1"/>
          <p:cNvSpPr/>
          <p:nvPr/>
        </p:nvSpPr>
        <p:spPr>
          <a:xfrm>
            <a:off x="513874" y="1283613"/>
            <a:ext cx="6622256" cy="881182"/>
          </a:xfrm>
          <a:prstGeom prst="rect">
            <a:avLst/>
          </a:prstGeom>
          <a:noFill/>
          <a:ln/>
        </p:spPr>
        <p:txBody>
          <a:bodyPr wrap="square" lIns="0" tIns="0" rIns="0" bIns="0" rtlCol="0" anchor="t"/>
          <a:lstStyle/>
          <a:p>
            <a:pPr algn="l" indent="0" marL="0">
              <a:lnSpc>
                <a:spcPts val="2300"/>
              </a:lnSpc>
              <a:buNone/>
            </a:pPr>
            <a:r>
              <a:rPr lang="en-US" sz="1400" dirty="0">
                <a:solidFill>
                  <a:srgbClr val="FFE5E5"/>
                </a:solidFill>
                <a:latin typeface="DM Sans" pitchFamily="34" charset="0"/>
                <a:ea typeface="DM Sans" pitchFamily="34" charset="-122"/>
                <a:cs typeface="DM Sans" pitchFamily="34" charset="-120"/>
              </a:rPr>
              <a:t>Artificial Intelligence (AI) encompasses systems that can perceive their environment, reason, learn, and act to achieve goals. It's transforming our world, from personal devices to large-scale industrial applications.</a:t>
            </a:r>
            <a:endParaRPr lang="en-US" sz="1400" dirty="0"/>
          </a:p>
        </p:txBody>
      </p:sp>
      <p:sp>
        <p:nvSpPr>
          <p:cNvPr id="4" name="Text 2"/>
          <p:cNvSpPr/>
          <p:nvPr/>
        </p:nvSpPr>
        <p:spPr>
          <a:xfrm>
            <a:off x="513874" y="2296835"/>
            <a:ext cx="6622256" cy="293727"/>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FFE5E5"/>
                </a:solidFill>
                <a:latin typeface="DM Sans" pitchFamily="34" charset="0"/>
                <a:ea typeface="DM Sans" pitchFamily="34" charset="-122"/>
                <a:cs typeface="DM Sans" pitchFamily="34" charset="-120"/>
              </a:rPr>
              <a:t>Smart homes adapt to our routines.</a:t>
            </a:r>
            <a:endParaRPr lang="en-US" sz="1150" dirty="0"/>
          </a:p>
        </p:txBody>
      </p:sp>
      <p:sp>
        <p:nvSpPr>
          <p:cNvPr id="5" name="Text 3"/>
          <p:cNvSpPr/>
          <p:nvPr/>
        </p:nvSpPr>
        <p:spPr>
          <a:xfrm>
            <a:off x="513874" y="2641878"/>
            <a:ext cx="6622256" cy="293727"/>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FFE5E5"/>
                </a:solidFill>
                <a:latin typeface="DM Sans" pitchFamily="34" charset="0"/>
                <a:ea typeface="DM Sans" pitchFamily="34" charset="-122"/>
                <a:cs typeface="DM Sans" pitchFamily="34" charset="-120"/>
              </a:rPr>
              <a:t>Autonomous vehicles navigate complex roads.</a:t>
            </a:r>
            <a:endParaRPr lang="en-US" sz="1150" dirty="0"/>
          </a:p>
        </p:txBody>
      </p:sp>
      <p:sp>
        <p:nvSpPr>
          <p:cNvPr id="6" name="Text 4"/>
          <p:cNvSpPr/>
          <p:nvPr/>
        </p:nvSpPr>
        <p:spPr>
          <a:xfrm>
            <a:off x="513874" y="2986921"/>
            <a:ext cx="6622256" cy="293727"/>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FFE5E5"/>
                </a:solidFill>
                <a:latin typeface="DM Sans" pitchFamily="34" charset="0"/>
                <a:ea typeface="DM Sans" pitchFamily="34" charset="-122"/>
                <a:cs typeface="DM Sans" pitchFamily="34" charset="-120"/>
              </a:rPr>
              <a:t>Virtual assistants provide personalized support.</a:t>
            </a:r>
            <a:endParaRPr lang="en-US" sz="1150" dirty="0"/>
          </a:p>
        </p:txBody>
      </p:sp>
      <p:sp>
        <p:nvSpPr>
          <p:cNvPr id="7" name="Shape 5"/>
          <p:cNvSpPr/>
          <p:nvPr/>
        </p:nvSpPr>
        <p:spPr>
          <a:xfrm>
            <a:off x="7501890" y="1521619"/>
            <a:ext cx="6622256" cy="60960"/>
          </a:xfrm>
          <a:prstGeom prst="roundRect">
            <a:avLst>
              <a:gd name="adj" fmla="val 101167"/>
            </a:avLst>
          </a:prstGeom>
          <a:solidFill>
            <a:srgbClr val="C91313"/>
          </a:solidFill>
          <a:ln/>
        </p:spPr>
      </p:sp>
      <p:sp>
        <p:nvSpPr>
          <p:cNvPr id="8" name="Shape 6"/>
          <p:cNvSpPr/>
          <p:nvPr/>
        </p:nvSpPr>
        <p:spPr>
          <a:xfrm>
            <a:off x="10592812" y="1316712"/>
            <a:ext cx="440412" cy="440412"/>
          </a:xfrm>
          <a:prstGeom prst="roundRect">
            <a:avLst>
              <a:gd name="adj" fmla="val 207624"/>
            </a:avLst>
          </a:prstGeom>
          <a:solidFill>
            <a:srgbClr val="C91313"/>
          </a:solidFill>
          <a:ln/>
        </p:spPr>
      </p:sp>
      <p:pic>
        <p:nvPicPr>
          <p:cNvPr id="9" name="Image 0" descr="preencoded.png">    </p:cNvPr>
          <p:cNvPicPr>
            <a:picLocks noChangeAspect="1"/>
          </p:cNvPicPr>
          <p:nvPr/>
        </p:nvPicPr>
        <p:blipFill>
          <a:blip r:embed="rId1"/>
          <a:stretch>
            <a:fillRect/>
          </a:stretch>
        </p:blipFill>
        <p:spPr>
          <a:xfrm>
            <a:off x="10724971" y="1426845"/>
            <a:ext cx="176093" cy="220147"/>
          </a:xfrm>
          <a:prstGeom prst="rect">
            <a:avLst/>
          </a:prstGeom>
        </p:spPr>
      </p:pic>
      <p:sp>
        <p:nvSpPr>
          <p:cNvPr id="10" name="Text 7"/>
          <p:cNvSpPr/>
          <p:nvPr/>
        </p:nvSpPr>
        <p:spPr>
          <a:xfrm>
            <a:off x="7663934" y="1903928"/>
            <a:ext cx="2434471" cy="241459"/>
          </a:xfrm>
          <a:prstGeom prst="rect">
            <a:avLst/>
          </a:prstGeom>
          <a:noFill/>
          <a:ln/>
        </p:spPr>
        <p:txBody>
          <a:bodyPr wrap="none" lIns="0" tIns="0" rIns="0" bIns="0" rtlCol="0" anchor="t"/>
          <a:lstStyle/>
          <a:p>
            <a:pPr algn="l" indent="0" marL="0">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Simple Reflex Agents</a:t>
            </a:r>
            <a:endParaRPr lang="en-US" sz="1500" dirty="0"/>
          </a:p>
        </p:txBody>
      </p:sp>
      <p:sp>
        <p:nvSpPr>
          <p:cNvPr id="11" name="Text 8"/>
          <p:cNvSpPr/>
          <p:nvPr/>
        </p:nvSpPr>
        <p:spPr>
          <a:xfrm>
            <a:off x="7663934" y="2292191"/>
            <a:ext cx="6298168" cy="234791"/>
          </a:xfrm>
          <a:prstGeom prst="rect">
            <a:avLst/>
          </a:prstGeom>
          <a:noFill/>
          <a:ln/>
        </p:spPr>
        <p:txBody>
          <a:bodyPr wrap="none" lIns="0" tIns="0" rIns="0" bIns="0" rtlCol="0" anchor="t"/>
          <a:lstStyle/>
          <a:p>
            <a:pPr algn="l" indent="0" marL="0">
              <a:lnSpc>
                <a:spcPts val="1800"/>
              </a:lnSpc>
              <a:buNone/>
            </a:pPr>
            <a:r>
              <a:rPr lang="en-US" sz="1150" dirty="0">
                <a:solidFill>
                  <a:srgbClr val="FFE5E5"/>
                </a:solidFill>
                <a:latin typeface="DM Sans" pitchFamily="34" charset="0"/>
                <a:ea typeface="DM Sans" pitchFamily="34" charset="-122"/>
                <a:cs typeface="DM Sans" pitchFamily="34" charset="-120"/>
              </a:rPr>
              <a:t>Act based on current percepts, ignoring history.</a:t>
            </a:r>
            <a:endParaRPr lang="en-US" sz="1150" dirty="0"/>
          </a:p>
        </p:txBody>
      </p:sp>
      <p:sp>
        <p:nvSpPr>
          <p:cNvPr id="12" name="Shape 9"/>
          <p:cNvSpPr/>
          <p:nvPr/>
        </p:nvSpPr>
        <p:spPr>
          <a:xfrm>
            <a:off x="7501890" y="3040737"/>
            <a:ext cx="6622256" cy="60960"/>
          </a:xfrm>
          <a:prstGeom prst="roundRect">
            <a:avLst>
              <a:gd name="adj" fmla="val 101167"/>
            </a:avLst>
          </a:prstGeom>
          <a:solidFill>
            <a:srgbClr val="C91313"/>
          </a:solidFill>
          <a:ln/>
        </p:spPr>
      </p:sp>
      <p:sp>
        <p:nvSpPr>
          <p:cNvPr id="13" name="Shape 10"/>
          <p:cNvSpPr/>
          <p:nvPr/>
        </p:nvSpPr>
        <p:spPr>
          <a:xfrm>
            <a:off x="10592812" y="2835831"/>
            <a:ext cx="440412" cy="440412"/>
          </a:xfrm>
          <a:prstGeom prst="roundRect">
            <a:avLst>
              <a:gd name="adj" fmla="val 207624"/>
            </a:avLst>
          </a:prstGeom>
          <a:solidFill>
            <a:srgbClr val="C91313"/>
          </a:solidFill>
          <a:ln/>
        </p:spPr>
      </p:sp>
      <p:pic>
        <p:nvPicPr>
          <p:cNvPr id="14" name="Image 1" descr="preencoded.png">    </p:cNvPr>
          <p:cNvPicPr>
            <a:picLocks noChangeAspect="1"/>
          </p:cNvPicPr>
          <p:nvPr/>
        </p:nvPicPr>
        <p:blipFill>
          <a:blip r:embed="rId2"/>
          <a:stretch>
            <a:fillRect/>
          </a:stretch>
        </p:blipFill>
        <p:spPr>
          <a:xfrm>
            <a:off x="10724971" y="2945963"/>
            <a:ext cx="176093" cy="220147"/>
          </a:xfrm>
          <a:prstGeom prst="rect">
            <a:avLst/>
          </a:prstGeom>
        </p:spPr>
      </p:pic>
      <p:sp>
        <p:nvSpPr>
          <p:cNvPr id="15" name="Text 11"/>
          <p:cNvSpPr/>
          <p:nvPr/>
        </p:nvSpPr>
        <p:spPr>
          <a:xfrm>
            <a:off x="7663934" y="3423047"/>
            <a:ext cx="2399705" cy="241459"/>
          </a:xfrm>
          <a:prstGeom prst="rect">
            <a:avLst/>
          </a:prstGeom>
          <a:noFill/>
          <a:ln/>
        </p:spPr>
        <p:txBody>
          <a:bodyPr wrap="none" lIns="0" tIns="0" rIns="0" bIns="0" rtlCol="0" anchor="t"/>
          <a:lstStyle/>
          <a:p>
            <a:pPr algn="l" indent="0" marL="0">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Model-Based Agents</a:t>
            </a:r>
            <a:endParaRPr lang="en-US" sz="1500" dirty="0"/>
          </a:p>
        </p:txBody>
      </p:sp>
      <p:sp>
        <p:nvSpPr>
          <p:cNvPr id="16" name="Text 12"/>
          <p:cNvSpPr/>
          <p:nvPr/>
        </p:nvSpPr>
        <p:spPr>
          <a:xfrm>
            <a:off x="7663934" y="3811310"/>
            <a:ext cx="6298168" cy="234791"/>
          </a:xfrm>
          <a:prstGeom prst="rect">
            <a:avLst/>
          </a:prstGeom>
          <a:noFill/>
          <a:ln/>
        </p:spPr>
        <p:txBody>
          <a:bodyPr wrap="none" lIns="0" tIns="0" rIns="0" bIns="0" rtlCol="0" anchor="t"/>
          <a:lstStyle/>
          <a:p>
            <a:pPr algn="l" indent="0" marL="0">
              <a:lnSpc>
                <a:spcPts val="1800"/>
              </a:lnSpc>
              <a:buNone/>
            </a:pPr>
            <a:r>
              <a:rPr lang="en-US" sz="1150" dirty="0">
                <a:solidFill>
                  <a:srgbClr val="FFE5E5"/>
                </a:solidFill>
                <a:latin typeface="DM Sans" pitchFamily="34" charset="0"/>
                <a:ea typeface="DM Sans" pitchFamily="34" charset="-122"/>
                <a:cs typeface="DM Sans" pitchFamily="34" charset="-120"/>
              </a:rPr>
              <a:t>Maintain internal state to track unseen parts of the world.</a:t>
            </a:r>
            <a:endParaRPr lang="en-US" sz="1150" dirty="0"/>
          </a:p>
        </p:txBody>
      </p:sp>
      <p:sp>
        <p:nvSpPr>
          <p:cNvPr id="17" name="Shape 13"/>
          <p:cNvSpPr/>
          <p:nvPr/>
        </p:nvSpPr>
        <p:spPr>
          <a:xfrm>
            <a:off x="7501890" y="4559856"/>
            <a:ext cx="6622256" cy="60960"/>
          </a:xfrm>
          <a:prstGeom prst="roundRect">
            <a:avLst>
              <a:gd name="adj" fmla="val 101167"/>
            </a:avLst>
          </a:prstGeom>
          <a:solidFill>
            <a:srgbClr val="C91313"/>
          </a:solidFill>
          <a:ln/>
        </p:spPr>
      </p:sp>
      <p:sp>
        <p:nvSpPr>
          <p:cNvPr id="18" name="Shape 14"/>
          <p:cNvSpPr/>
          <p:nvPr/>
        </p:nvSpPr>
        <p:spPr>
          <a:xfrm>
            <a:off x="10592812" y="4354949"/>
            <a:ext cx="440412" cy="440412"/>
          </a:xfrm>
          <a:prstGeom prst="roundRect">
            <a:avLst>
              <a:gd name="adj" fmla="val 207624"/>
            </a:avLst>
          </a:prstGeom>
          <a:solidFill>
            <a:srgbClr val="C91313"/>
          </a:solidFill>
          <a:ln/>
        </p:spPr>
      </p:sp>
      <p:pic>
        <p:nvPicPr>
          <p:cNvPr id="19" name="Image 2" descr="preencoded.png">    </p:cNvPr>
          <p:cNvPicPr>
            <a:picLocks noChangeAspect="1"/>
          </p:cNvPicPr>
          <p:nvPr/>
        </p:nvPicPr>
        <p:blipFill>
          <a:blip r:embed="rId3"/>
          <a:stretch>
            <a:fillRect/>
          </a:stretch>
        </p:blipFill>
        <p:spPr>
          <a:xfrm>
            <a:off x="10724971" y="4465082"/>
            <a:ext cx="176093" cy="220147"/>
          </a:xfrm>
          <a:prstGeom prst="rect">
            <a:avLst/>
          </a:prstGeom>
        </p:spPr>
      </p:pic>
      <p:sp>
        <p:nvSpPr>
          <p:cNvPr id="20" name="Text 15"/>
          <p:cNvSpPr/>
          <p:nvPr/>
        </p:nvSpPr>
        <p:spPr>
          <a:xfrm>
            <a:off x="7663934" y="4942165"/>
            <a:ext cx="2227540" cy="241459"/>
          </a:xfrm>
          <a:prstGeom prst="rect">
            <a:avLst/>
          </a:prstGeom>
          <a:noFill/>
          <a:ln/>
        </p:spPr>
        <p:txBody>
          <a:bodyPr wrap="none" lIns="0" tIns="0" rIns="0" bIns="0" rtlCol="0" anchor="t"/>
          <a:lstStyle/>
          <a:p>
            <a:pPr algn="l" indent="0" marL="0">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Goal-Based Agents</a:t>
            </a:r>
            <a:endParaRPr lang="en-US" sz="1500" dirty="0"/>
          </a:p>
        </p:txBody>
      </p:sp>
      <p:sp>
        <p:nvSpPr>
          <p:cNvPr id="21" name="Text 16"/>
          <p:cNvSpPr/>
          <p:nvPr/>
        </p:nvSpPr>
        <p:spPr>
          <a:xfrm>
            <a:off x="7663934" y="5330428"/>
            <a:ext cx="6298168" cy="234791"/>
          </a:xfrm>
          <a:prstGeom prst="rect">
            <a:avLst/>
          </a:prstGeom>
          <a:noFill/>
          <a:ln/>
        </p:spPr>
        <p:txBody>
          <a:bodyPr wrap="none" lIns="0" tIns="0" rIns="0" bIns="0" rtlCol="0" anchor="t"/>
          <a:lstStyle/>
          <a:p>
            <a:pPr algn="l" indent="0" marL="0">
              <a:lnSpc>
                <a:spcPts val="1800"/>
              </a:lnSpc>
              <a:buNone/>
            </a:pPr>
            <a:r>
              <a:rPr lang="en-US" sz="1150" dirty="0">
                <a:solidFill>
                  <a:srgbClr val="FFE5E5"/>
                </a:solidFill>
                <a:latin typeface="DM Sans" pitchFamily="34" charset="0"/>
                <a:ea typeface="DM Sans" pitchFamily="34" charset="-122"/>
                <a:cs typeface="DM Sans" pitchFamily="34" charset="-120"/>
              </a:rPr>
              <a:t>Consider future actions to achieve specific goals.</a:t>
            </a:r>
            <a:endParaRPr lang="en-US" sz="1150" dirty="0"/>
          </a:p>
        </p:txBody>
      </p:sp>
      <p:sp>
        <p:nvSpPr>
          <p:cNvPr id="22" name="Shape 17"/>
          <p:cNvSpPr/>
          <p:nvPr/>
        </p:nvSpPr>
        <p:spPr>
          <a:xfrm>
            <a:off x="7501890" y="6078974"/>
            <a:ext cx="6622256" cy="60960"/>
          </a:xfrm>
          <a:prstGeom prst="roundRect">
            <a:avLst>
              <a:gd name="adj" fmla="val 101167"/>
            </a:avLst>
          </a:prstGeom>
          <a:solidFill>
            <a:srgbClr val="C91313"/>
          </a:solidFill>
          <a:ln/>
        </p:spPr>
      </p:sp>
      <p:sp>
        <p:nvSpPr>
          <p:cNvPr id="23" name="Shape 18"/>
          <p:cNvSpPr/>
          <p:nvPr/>
        </p:nvSpPr>
        <p:spPr>
          <a:xfrm>
            <a:off x="10592812" y="5874067"/>
            <a:ext cx="440412" cy="440412"/>
          </a:xfrm>
          <a:prstGeom prst="roundRect">
            <a:avLst>
              <a:gd name="adj" fmla="val 207624"/>
            </a:avLst>
          </a:prstGeom>
          <a:solidFill>
            <a:srgbClr val="C91313"/>
          </a:solidFill>
          <a:ln/>
        </p:spPr>
      </p:sp>
      <p:pic>
        <p:nvPicPr>
          <p:cNvPr id="24" name="Image 3" descr="preencoded.png">    </p:cNvPr>
          <p:cNvPicPr>
            <a:picLocks noChangeAspect="1"/>
          </p:cNvPicPr>
          <p:nvPr/>
        </p:nvPicPr>
        <p:blipFill>
          <a:blip r:embed="rId4"/>
          <a:stretch>
            <a:fillRect/>
          </a:stretch>
        </p:blipFill>
        <p:spPr>
          <a:xfrm>
            <a:off x="10724971" y="5984200"/>
            <a:ext cx="176093" cy="220147"/>
          </a:xfrm>
          <a:prstGeom prst="rect">
            <a:avLst/>
          </a:prstGeom>
        </p:spPr>
      </p:pic>
      <p:sp>
        <p:nvSpPr>
          <p:cNvPr id="25" name="Text 19"/>
          <p:cNvSpPr/>
          <p:nvPr/>
        </p:nvSpPr>
        <p:spPr>
          <a:xfrm>
            <a:off x="7663934" y="6461284"/>
            <a:ext cx="2409825" cy="241459"/>
          </a:xfrm>
          <a:prstGeom prst="rect">
            <a:avLst/>
          </a:prstGeom>
          <a:noFill/>
          <a:ln/>
        </p:spPr>
        <p:txBody>
          <a:bodyPr wrap="none" lIns="0" tIns="0" rIns="0" bIns="0" rtlCol="0" anchor="t"/>
          <a:lstStyle/>
          <a:p>
            <a:pPr algn="l" indent="0" marL="0">
              <a:lnSpc>
                <a:spcPts val="1900"/>
              </a:lnSpc>
              <a:buNone/>
            </a:pPr>
            <a:r>
              <a:rPr lang="en-US" sz="1500" dirty="0">
                <a:solidFill>
                  <a:srgbClr val="FFE5E5"/>
                </a:solidFill>
                <a:latin typeface="Dela Gothic One" pitchFamily="34" charset="0"/>
                <a:ea typeface="Dela Gothic One" pitchFamily="34" charset="-122"/>
                <a:cs typeface="Dela Gothic One" pitchFamily="34" charset="-120"/>
              </a:rPr>
              <a:t>Utility-Based Agents</a:t>
            </a:r>
            <a:endParaRPr lang="en-US" sz="1500" dirty="0"/>
          </a:p>
        </p:txBody>
      </p:sp>
      <p:sp>
        <p:nvSpPr>
          <p:cNvPr id="26" name="Text 20"/>
          <p:cNvSpPr/>
          <p:nvPr/>
        </p:nvSpPr>
        <p:spPr>
          <a:xfrm>
            <a:off x="7663934" y="6849547"/>
            <a:ext cx="6298168" cy="234791"/>
          </a:xfrm>
          <a:prstGeom prst="rect">
            <a:avLst/>
          </a:prstGeom>
          <a:noFill/>
          <a:ln/>
        </p:spPr>
        <p:txBody>
          <a:bodyPr wrap="none" lIns="0" tIns="0" rIns="0" bIns="0" rtlCol="0" anchor="t"/>
          <a:lstStyle/>
          <a:p>
            <a:pPr algn="l" indent="0" marL="0">
              <a:lnSpc>
                <a:spcPts val="1800"/>
              </a:lnSpc>
              <a:buNone/>
            </a:pPr>
            <a:r>
              <a:rPr lang="en-US" sz="1150" dirty="0">
                <a:solidFill>
                  <a:srgbClr val="FFE5E5"/>
                </a:solidFill>
                <a:latin typeface="DM Sans" pitchFamily="34" charset="0"/>
                <a:ea typeface="DM Sans" pitchFamily="34" charset="-122"/>
                <a:cs typeface="DM Sans" pitchFamily="34" charset="-120"/>
              </a:rPr>
              <a:t>Choose actions that maximize their expected utility.</a:t>
            </a:r>
            <a:endParaRPr lang="en-US" sz="1150" dirty="0"/>
          </a:p>
        </p:txBody>
      </p:sp>
      <p:sp>
        <p:nvSpPr>
          <p:cNvPr id="27" name="Text 21"/>
          <p:cNvSpPr/>
          <p:nvPr/>
        </p:nvSpPr>
        <p:spPr>
          <a:xfrm>
            <a:off x="513874" y="7576661"/>
            <a:ext cx="13602653" cy="234791"/>
          </a:xfrm>
          <a:prstGeom prst="rect">
            <a:avLst/>
          </a:prstGeom>
          <a:noFill/>
          <a:ln/>
        </p:spPr>
        <p:txBody>
          <a:bodyPr wrap="none" lIns="0" tIns="0" rIns="0" bIns="0" rtlCol="0" anchor="t"/>
          <a:lstStyle/>
          <a:p>
            <a:pPr algn="l" indent="0" marL="0">
              <a:lnSpc>
                <a:spcPts val="1800"/>
              </a:lnSpc>
              <a:buNone/>
            </a:pPr>
            <a:r>
              <a:rPr lang="en-US" sz="1150" dirty="0">
                <a:solidFill>
                  <a:srgbClr val="000000"/>
                </a:solidFill>
                <a:latin typeface="DM Sans" pitchFamily="34" charset="0"/>
                <a:ea typeface="DM Sans" pitchFamily="34" charset="-122"/>
                <a:cs typeface="DM Sans" pitchFamily="34" charset="-120"/>
              </a:rPr>
              <a:t>🧠</a:t>
            </a:r>
            <a:pPr algn="l" indent="0" marL="0">
              <a:lnSpc>
                <a:spcPts val="1800"/>
              </a:lnSpc>
              <a:buNone/>
            </a:pPr>
            <a:r>
              <a:rPr lang="en-US" sz="1150" dirty="0">
                <a:solidFill>
                  <a:srgbClr val="FFE5E5"/>
                </a:solidFill>
                <a:latin typeface="DM Sans" pitchFamily="34" charset="0"/>
                <a:ea typeface="DM Sans" pitchFamily="34" charset="-122"/>
                <a:cs typeface="DM Sans" pitchFamily="34" charset="-120"/>
              </a:rPr>
              <a:t> Agents continually refine their actions through perception, processing, and decision-making loops.</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7942" y="532686"/>
            <a:ext cx="8151971" cy="690563"/>
          </a:xfrm>
          <a:prstGeom prst="rect">
            <a:avLst/>
          </a:prstGeom>
          <a:noFill/>
          <a:ln/>
        </p:spPr>
        <p:txBody>
          <a:bodyPr wrap="none" lIns="0" tIns="0" rIns="0" bIns="0" rtlCol="0" anchor="t"/>
          <a:lstStyle/>
          <a:p>
            <a:pPr algn="l" indent="0" marL="0">
              <a:lnSpc>
                <a:spcPts val="5000"/>
              </a:lnSpc>
              <a:buNone/>
            </a:pPr>
            <a:r>
              <a:rPr lang="en-US" sz="4000" dirty="0">
                <a:solidFill>
                  <a:srgbClr val="000000"/>
                </a:solidFill>
                <a:latin typeface="Dela Gothic One" pitchFamily="34" charset="0"/>
                <a:ea typeface="Dela Gothic One" pitchFamily="34" charset="-122"/>
                <a:cs typeface="Dela Gothic One" pitchFamily="34" charset="-120"/>
              </a:rPr>
              <a:t>🔍</a:t>
            </a:r>
            <a:pPr algn="l" indent="0" marL="0">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 Blind Search Techniques</a:t>
            </a:r>
            <a:endParaRPr lang="en-US" sz="4000" dirty="0"/>
          </a:p>
        </p:txBody>
      </p:sp>
      <p:sp>
        <p:nvSpPr>
          <p:cNvPr id="3" name="Text 1"/>
          <p:cNvSpPr/>
          <p:nvPr/>
        </p:nvSpPr>
        <p:spPr>
          <a:xfrm>
            <a:off x="677942" y="1610678"/>
            <a:ext cx="13274516" cy="61983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Uninformed search algorithms, often called "blind search," explore a state space without using any domain-specific knowledge or heuristics. These methods rely solely on the structure of the problem and the order of node expansion.</a:t>
            </a:r>
            <a:endParaRPr lang="en-US" sz="1500" dirty="0"/>
          </a:p>
        </p:txBody>
      </p:sp>
      <p:sp>
        <p:nvSpPr>
          <p:cNvPr id="4" name="Shape 2"/>
          <p:cNvSpPr/>
          <p:nvPr/>
        </p:nvSpPr>
        <p:spPr>
          <a:xfrm>
            <a:off x="677942" y="2448401"/>
            <a:ext cx="4295656" cy="2426256"/>
          </a:xfrm>
          <a:prstGeom prst="roundRect">
            <a:avLst>
              <a:gd name="adj" fmla="val 4523"/>
            </a:avLst>
          </a:prstGeom>
          <a:noFill/>
          <a:ln w="22860">
            <a:solidFill>
              <a:srgbClr val="8D2424"/>
            </a:solidFill>
            <a:prstDash val="solid"/>
          </a:ln>
        </p:spPr>
      </p:sp>
      <p:sp>
        <p:nvSpPr>
          <p:cNvPr id="5" name="Shape 3"/>
          <p:cNvSpPr/>
          <p:nvPr/>
        </p:nvSpPr>
        <p:spPr>
          <a:xfrm>
            <a:off x="655082" y="2448401"/>
            <a:ext cx="91440" cy="2426256"/>
          </a:xfrm>
          <a:prstGeom prst="roundRect">
            <a:avLst>
              <a:gd name="adj" fmla="val 88984"/>
            </a:avLst>
          </a:prstGeom>
          <a:solidFill>
            <a:srgbClr val="C91313"/>
          </a:solidFill>
          <a:ln/>
        </p:spPr>
      </p:sp>
      <p:sp>
        <p:nvSpPr>
          <p:cNvPr id="6" name="Text 4"/>
          <p:cNvSpPr/>
          <p:nvPr/>
        </p:nvSpPr>
        <p:spPr>
          <a:xfrm>
            <a:off x="963097" y="2664976"/>
            <a:ext cx="3793927" cy="637223"/>
          </a:xfrm>
          <a:prstGeom prst="rect">
            <a:avLst/>
          </a:prstGeom>
          <a:noFill/>
          <a:ln/>
        </p:spPr>
        <p:txBody>
          <a:bodyPr wrap="squar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Breadth-First Search (BFS)</a:t>
            </a:r>
            <a:endParaRPr lang="en-US" sz="2000" dirty="0"/>
          </a:p>
        </p:txBody>
      </p:sp>
      <p:sp>
        <p:nvSpPr>
          <p:cNvPr id="7" name="Text 5"/>
          <p:cNvSpPr/>
          <p:nvPr/>
        </p:nvSpPr>
        <p:spPr>
          <a:xfrm>
            <a:off x="963097" y="3418403"/>
            <a:ext cx="3793927" cy="123967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Explores all nodes at the current depth level before moving to the next level. Guaranteed to find the shortest path in terms of number of steps.</a:t>
            </a:r>
            <a:endParaRPr lang="en-US" sz="1500" dirty="0"/>
          </a:p>
        </p:txBody>
      </p:sp>
      <p:sp>
        <p:nvSpPr>
          <p:cNvPr id="8" name="Shape 6"/>
          <p:cNvSpPr/>
          <p:nvPr/>
        </p:nvSpPr>
        <p:spPr>
          <a:xfrm>
            <a:off x="5167312" y="2448401"/>
            <a:ext cx="4295656" cy="2426256"/>
          </a:xfrm>
          <a:prstGeom prst="roundRect">
            <a:avLst>
              <a:gd name="adj" fmla="val 4523"/>
            </a:avLst>
          </a:prstGeom>
          <a:noFill/>
          <a:ln w="22860">
            <a:solidFill>
              <a:srgbClr val="8D2424"/>
            </a:solidFill>
            <a:prstDash val="solid"/>
          </a:ln>
        </p:spPr>
      </p:sp>
      <p:sp>
        <p:nvSpPr>
          <p:cNvPr id="9" name="Shape 7"/>
          <p:cNvSpPr/>
          <p:nvPr/>
        </p:nvSpPr>
        <p:spPr>
          <a:xfrm>
            <a:off x="5144453" y="2448401"/>
            <a:ext cx="91440" cy="2426256"/>
          </a:xfrm>
          <a:prstGeom prst="roundRect">
            <a:avLst>
              <a:gd name="adj" fmla="val 88984"/>
            </a:avLst>
          </a:prstGeom>
          <a:solidFill>
            <a:srgbClr val="C91313"/>
          </a:solidFill>
          <a:ln/>
        </p:spPr>
      </p:sp>
      <p:sp>
        <p:nvSpPr>
          <p:cNvPr id="10" name="Text 8"/>
          <p:cNvSpPr/>
          <p:nvPr/>
        </p:nvSpPr>
        <p:spPr>
          <a:xfrm>
            <a:off x="5452467" y="2664976"/>
            <a:ext cx="3793927" cy="637223"/>
          </a:xfrm>
          <a:prstGeom prst="rect">
            <a:avLst/>
          </a:prstGeom>
          <a:noFill/>
          <a:ln/>
        </p:spPr>
        <p:txBody>
          <a:bodyPr wrap="squar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Depth-First Search (DFS)</a:t>
            </a:r>
            <a:endParaRPr lang="en-US" sz="2000" dirty="0"/>
          </a:p>
        </p:txBody>
      </p:sp>
      <p:sp>
        <p:nvSpPr>
          <p:cNvPr id="11" name="Text 9"/>
          <p:cNvSpPr/>
          <p:nvPr/>
        </p:nvSpPr>
        <p:spPr>
          <a:xfrm>
            <a:off x="5452467" y="3418403"/>
            <a:ext cx="3793927" cy="123967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Explores as far as possible along each branch before backtracking. Can be memory-efficient but not guaranteed to find the optimal path.</a:t>
            </a:r>
            <a:endParaRPr lang="en-US" sz="1500" dirty="0"/>
          </a:p>
        </p:txBody>
      </p:sp>
      <p:sp>
        <p:nvSpPr>
          <p:cNvPr id="12" name="Shape 10"/>
          <p:cNvSpPr/>
          <p:nvPr/>
        </p:nvSpPr>
        <p:spPr>
          <a:xfrm>
            <a:off x="9656683" y="2448401"/>
            <a:ext cx="4295656" cy="2426256"/>
          </a:xfrm>
          <a:prstGeom prst="roundRect">
            <a:avLst>
              <a:gd name="adj" fmla="val 4523"/>
            </a:avLst>
          </a:prstGeom>
          <a:noFill/>
          <a:ln w="22860">
            <a:solidFill>
              <a:srgbClr val="8D2424"/>
            </a:solidFill>
            <a:prstDash val="solid"/>
          </a:ln>
        </p:spPr>
      </p:sp>
      <p:sp>
        <p:nvSpPr>
          <p:cNvPr id="13" name="Shape 11"/>
          <p:cNvSpPr/>
          <p:nvPr/>
        </p:nvSpPr>
        <p:spPr>
          <a:xfrm>
            <a:off x="9633823" y="2448401"/>
            <a:ext cx="91440" cy="2426256"/>
          </a:xfrm>
          <a:prstGeom prst="roundRect">
            <a:avLst>
              <a:gd name="adj" fmla="val 88984"/>
            </a:avLst>
          </a:prstGeom>
          <a:solidFill>
            <a:srgbClr val="C91313"/>
          </a:solidFill>
          <a:ln/>
        </p:spPr>
      </p:sp>
      <p:sp>
        <p:nvSpPr>
          <p:cNvPr id="14" name="Text 12"/>
          <p:cNvSpPr/>
          <p:nvPr/>
        </p:nvSpPr>
        <p:spPr>
          <a:xfrm>
            <a:off x="9941838" y="2664976"/>
            <a:ext cx="3793927" cy="637223"/>
          </a:xfrm>
          <a:prstGeom prst="rect">
            <a:avLst/>
          </a:prstGeom>
          <a:noFill/>
          <a:ln/>
        </p:spPr>
        <p:txBody>
          <a:bodyPr wrap="squar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Iterative Deepening Search (IDS)</a:t>
            </a:r>
            <a:endParaRPr lang="en-US" sz="2000" dirty="0"/>
          </a:p>
        </p:txBody>
      </p:sp>
      <p:sp>
        <p:nvSpPr>
          <p:cNvPr id="15" name="Text 13"/>
          <p:cNvSpPr/>
          <p:nvPr/>
        </p:nvSpPr>
        <p:spPr>
          <a:xfrm>
            <a:off x="9941838" y="3418403"/>
            <a:ext cx="3793927" cy="92975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Combines DFS's space efficiency with BFS's completeness by performing a series of DLS with increasing depth limits.</a:t>
            </a:r>
            <a:endParaRPr lang="en-US" sz="1500" dirty="0"/>
          </a:p>
        </p:txBody>
      </p:sp>
      <p:sp>
        <p:nvSpPr>
          <p:cNvPr id="16" name="Shape 14"/>
          <p:cNvSpPr/>
          <p:nvPr/>
        </p:nvSpPr>
        <p:spPr>
          <a:xfrm>
            <a:off x="677942" y="5068372"/>
            <a:ext cx="6540341" cy="1797725"/>
          </a:xfrm>
          <a:prstGeom prst="roundRect">
            <a:avLst>
              <a:gd name="adj" fmla="val 6104"/>
            </a:avLst>
          </a:prstGeom>
          <a:noFill/>
          <a:ln w="22860">
            <a:solidFill>
              <a:srgbClr val="8D2424"/>
            </a:solidFill>
            <a:prstDash val="solid"/>
          </a:ln>
        </p:spPr>
      </p:sp>
      <p:sp>
        <p:nvSpPr>
          <p:cNvPr id="17" name="Shape 15"/>
          <p:cNvSpPr/>
          <p:nvPr/>
        </p:nvSpPr>
        <p:spPr>
          <a:xfrm>
            <a:off x="655082" y="5068372"/>
            <a:ext cx="91440" cy="1797725"/>
          </a:xfrm>
          <a:prstGeom prst="roundRect">
            <a:avLst>
              <a:gd name="adj" fmla="val 88984"/>
            </a:avLst>
          </a:prstGeom>
          <a:solidFill>
            <a:srgbClr val="C91313"/>
          </a:solidFill>
          <a:ln/>
        </p:spPr>
      </p:sp>
      <p:sp>
        <p:nvSpPr>
          <p:cNvPr id="18" name="Text 16"/>
          <p:cNvSpPr/>
          <p:nvPr/>
        </p:nvSpPr>
        <p:spPr>
          <a:xfrm>
            <a:off x="963097" y="5284946"/>
            <a:ext cx="3106222" cy="318611"/>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Bidirectional Search</a:t>
            </a:r>
            <a:endParaRPr lang="en-US" sz="2000" dirty="0"/>
          </a:p>
        </p:txBody>
      </p:sp>
      <p:sp>
        <p:nvSpPr>
          <p:cNvPr id="19" name="Text 17"/>
          <p:cNvSpPr/>
          <p:nvPr/>
        </p:nvSpPr>
        <p:spPr>
          <a:xfrm>
            <a:off x="963097" y="5719763"/>
            <a:ext cx="6038612" cy="92975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Runs two simultaneous searches, one forward from the initial state and one backward from the goal state, meeting in the middle to find a path more quickly.</a:t>
            </a:r>
            <a:endParaRPr lang="en-US" sz="1500" dirty="0"/>
          </a:p>
        </p:txBody>
      </p:sp>
      <p:sp>
        <p:nvSpPr>
          <p:cNvPr id="20" name="Shape 18"/>
          <p:cNvSpPr/>
          <p:nvPr/>
        </p:nvSpPr>
        <p:spPr>
          <a:xfrm>
            <a:off x="7411998" y="5068372"/>
            <a:ext cx="6540341" cy="1797725"/>
          </a:xfrm>
          <a:prstGeom prst="roundRect">
            <a:avLst>
              <a:gd name="adj" fmla="val 6104"/>
            </a:avLst>
          </a:prstGeom>
          <a:noFill/>
          <a:ln w="22860">
            <a:solidFill>
              <a:srgbClr val="8D2424"/>
            </a:solidFill>
            <a:prstDash val="solid"/>
          </a:ln>
        </p:spPr>
      </p:sp>
      <p:sp>
        <p:nvSpPr>
          <p:cNvPr id="21" name="Shape 19"/>
          <p:cNvSpPr/>
          <p:nvPr/>
        </p:nvSpPr>
        <p:spPr>
          <a:xfrm>
            <a:off x="7389138" y="5068372"/>
            <a:ext cx="91440" cy="1797725"/>
          </a:xfrm>
          <a:prstGeom prst="roundRect">
            <a:avLst>
              <a:gd name="adj" fmla="val 88984"/>
            </a:avLst>
          </a:prstGeom>
          <a:solidFill>
            <a:srgbClr val="C91313"/>
          </a:solidFill>
          <a:ln/>
        </p:spPr>
      </p:sp>
      <p:sp>
        <p:nvSpPr>
          <p:cNvPr id="22" name="Text 20"/>
          <p:cNvSpPr/>
          <p:nvPr/>
        </p:nvSpPr>
        <p:spPr>
          <a:xfrm>
            <a:off x="7697153" y="5284946"/>
            <a:ext cx="4243864" cy="318611"/>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Depth-Limited Search (DLS)</a:t>
            </a:r>
            <a:endParaRPr lang="en-US" sz="2000" dirty="0"/>
          </a:p>
        </p:txBody>
      </p:sp>
      <p:sp>
        <p:nvSpPr>
          <p:cNvPr id="23" name="Text 21"/>
          <p:cNvSpPr/>
          <p:nvPr/>
        </p:nvSpPr>
        <p:spPr>
          <a:xfrm>
            <a:off x="7697153" y="5719763"/>
            <a:ext cx="6038612" cy="619839"/>
          </a:xfrm>
          <a:prstGeom prst="rect">
            <a:avLst/>
          </a:prstGeom>
          <a:noFill/>
          <a:ln/>
        </p:spPr>
        <p:txBody>
          <a:bodyPr wrap="square" lIns="0" tIns="0" rIns="0" bIns="0" rtlCol="0" anchor="t"/>
          <a:lstStyle/>
          <a:p>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A DFS variant with a predefined depth limit, preventing infinite loops in graphs with cycles.</a:t>
            </a:r>
            <a:endParaRPr lang="en-US" sz="1500" dirty="0"/>
          </a:p>
        </p:txBody>
      </p:sp>
      <p:sp>
        <p:nvSpPr>
          <p:cNvPr id="24" name="Text 22"/>
          <p:cNvSpPr/>
          <p:nvPr/>
        </p:nvSpPr>
        <p:spPr>
          <a:xfrm>
            <a:off x="677942" y="7083981"/>
            <a:ext cx="13274516" cy="627459"/>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DM Sans" pitchFamily="34" charset="0"/>
                <a:ea typeface="DM Sans" pitchFamily="34" charset="-122"/>
                <a:cs typeface="DM Sans" pitchFamily="34" charset="-120"/>
              </a:rPr>
              <a:t>✅</a:t>
            </a:r>
            <a:pPr algn="l" indent="0" marL="0">
              <a:lnSpc>
                <a:spcPts val="2400"/>
              </a:lnSpc>
              <a:buNone/>
            </a:pPr>
            <a:r>
              <a:rPr lang="en-US" sz="1500" dirty="0">
                <a:solidFill>
                  <a:srgbClr val="FFE5E5"/>
                </a:solidFill>
                <a:latin typeface="DM Sans" pitchFamily="34" charset="0"/>
                <a:ea typeface="DM Sans" pitchFamily="34" charset="-122"/>
                <a:cs typeface="DM Sans" pitchFamily="34" charset="-120"/>
              </a:rPr>
              <a:t> These foundational algorithms were crucial for understanding how AI navigates complex state spaces without prior knowledge or guidance, forming the basis for more advanced techniques.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4133" y="537567"/>
            <a:ext cx="10641568" cy="688777"/>
          </a:xfrm>
          <a:prstGeom prst="rect">
            <a:avLst/>
          </a:prstGeom>
          <a:noFill/>
          <a:ln/>
        </p:spPr>
        <p:txBody>
          <a:bodyPr wrap="none" lIns="0" tIns="0" rIns="0" bIns="0" rtlCol="0" anchor="t"/>
          <a:lstStyle/>
          <a:p>
            <a:pPr algn="l" indent="0" marL="0">
              <a:lnSpc>
                <a:spcPts val="5050"/>
              </a:lnSpc>
              <a:buNone/>
            </a:pPr>
            <a:r>
              <a:rPr lang="en-US" sz="4050" dirty="0">
                <a:solidFill>
                  <a:srgbClr val="000000"/>
                </a:solidFill>
                <a:latin typeface="Dela Gothic One" pitchFamily="34" charset="0"/>
                <a:ea typeface="Dela Gothic One" pitchFamily="34" charset="-122"/>
                <a:cs typeface="Dela Gothic One" pitchFamily="34" charset="-120"/>
              </a:rPr>
              <a:t>🧭</a:t>
            </a:r>
            <a:pPr algn="l" indent="0" marL="0">
              <a:lnSpc>
                <a:spcPts val="5050"/>
              </a:lnSpc>
              <a:buNone/>
            </a:pPr>
            <a:r>
              <a:rPr lang="en-US" sz="4050" dirty="0">
                <a:solidFill>
                  <a:srgbClr val="FAEBEB"/>
                </a:solidFill>
                <a:latin typeface="Dela Gothic One" pitchFamily="34" charset="0"/>
                <a:ea typeface="Dela Gothic One" pitchFamily="34" charset="-122"/>
                <a:cs typeface="Dela Gothic One" pitchFamily="34" charset="-120"/>
              </a:rPr>
              <a:t> Smart Searching with Heuristics</a:t>
            </a:r>
            <a:endParaRPr lang="en-US" sz="4050" dirty="0"/>
          </a:p>
        </p:txBody>
      </p:sp>
      <p:sp>
        <p:nvSpPr>
          <p:cNvPr id="3" name="Text 1"/>
          <p:cNvSpPr/>
          <p:nvPr/>
        </p:nvSpPr>
        <p:spPr>
          <a:xfrm>
            <a:off x="684133" y="1617226"/>
            <a:ext cx="13262134" cy="625554"/>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Informed search algorithms leverage heuristic functions to estimate the cost from the current state to the goal, significantly improving efficiency over uninformed methods.</a:t>
            </a:r>
            <a:endParaRPr lang="en-US" sz="1500" dirty="0"/>
          </a:p>
        </p:txBody>
      </p:sp>
      <p:sp>
        <p:nvSpPr>
          <p:cNvPr id="4" name="Shape 2"/>
          <p:cNvSpPr/>
          <p:nvPr/>
        </p:nvSpPr>
        <p:spPr>
          <a:xfrm>
            <a:off x="684133" y="2462689"/>
            <a:ext cx="4290417" cy="2721412"/>
          </a:xfrm>
          <a:prstGeom prst="roundRect">
            <a:avLst>
              <a:gd name="adj" fmla="val 3017"/>
            </a:avLst>
          </a:prstGeom>
          <a:solidFill>
            <a:srgbClr val="740B0B"/>
          </a:solidFill>
          <a:ln w="7620">
            <a:solidFill>
              <a:srgbClr val="8D2424"/>
            </a:solidFill>
            <a:prstDash val="solid"/>
          </a:ln>
        </p:spPr>
      </p:sp>
      <p:sp>
        <p:nvSpPr>
          <p:cNvPr id="5" name="Text 3"/>
          <p:cNvSpPr/>
          <p:nvPr/>
        </p:nvSpPr>
        <p:spPr>
          <a:xfrm>
            <a:off x="887135" y="2665690"/>
            <a:ext cx="2769037" cy="321469"/>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Best-First Search</a:t>
            </a:r>
            <a:endParaRPr lang="en-US" sz="2000" dirty="0"/>
          </a:p>
        </p:txBody>
      </p:sp>
      <p:sp>
        <p:nvSpPr>
          <p:cNvPr id="6" name="Text 4"/>
          <p:cNvSpPr/>
          <p:nvPr/>
        </p:nvSpPr>
        <p:spPr>
          <a:xfrm>
            <a:off x="887135" y="3104436"/>
            <a:ext cx="3884414" cy="1251109"/>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Uses an evaluation function (often a heuristic) to determine the order of node expansion, always expanding the node that appears to be closest to the goal.</a:t>
            </a:r>
            <a:endParaRPr lang="en-US" sz="1500" dirty="0"/>
          </a:p>
        </p:txBody>
      </p:sp>
      <p:sp>
        <p:nvSpPr>
          <p:cNvPr id="7" name="Shape 5"/>
          <p:cNvSpPr/>
          <p:nvPr/>
        </p:nvSpPr>
        <p:spPr>
          <a:xfrm>
            <a:off x="5169932" y="2462689"/>
            <a:ext cx="4290417" cy="2721412"/>
          </a:xfrm>
          <a:prstGeom prst="roundRect">
            <a:avLst>
              <a:gd name="adj" fmla="val 3017"/>
            </a:avLst>
          </a:prstGeom>
          <a:solidFill>
            <a:srgbClr val="740B0B"/>
          </a:solidFill>
          <a:ln w="7620">
            <a:solidFill>
              <a:srgbClr val="8D2424"/>
            </a:solidFill>
            <a:prstDash val="solid"/>
          </a:ln>
        </p:spPr>
      </p:sp>
      <p:sp>
        <p:nvSpPr>
          <p:cNvPr id="8" name="Text 6"/>
          <p:cNvSpPr/>
          <p:nvPr/>
        </p:nvSpPr>
        <p:spPr>
          <a:xfrm>
            <a:off x="5372933" y="2665690"/>
            <a:ext cx="2572107" cy="321469"/>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A* Algorithm</a:t>
            </a:r>
            <a:endParaRPr lang="en-US" sz="2000" dirty="0"/>
          </a:p>
        </p:txBody>
      </p:sp>
      <p:sp>
        <p:nvSpPr>
          <p:cNvPr id="9" name="Text 7"/>
          <p:cNvSpPr/>
          <p:nvPr/>
        </p:nvSpPr>
        <p:spPr>
          <a:xfrm>
            <a:off x="5372933" y="3104436"/>
            <a:ext cx="3884414" cy="1563886"/>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Combines the actual cost from the start (g) with the heuristic estimate to the goal (h) using f(n) = g(n) + h(n). Guarantees optimal solutions when using an admissible heuristic.</a:t>
            </a:r>
            <a:endParaRPr lang="en-US" sz="1500" dirty="0"/>
          </a:p>
        </p:txBody>
      </p:sp>
      <p:sp>
        <p:nvSpPr>
          <p:cNvPr id="10" name="Shape 8"/>
          <p:cNvSpPr/>
          <p:nvPr/>
        </p:nvSpPr>
        <p:spPr>
          <a:xfrm>
            <a:off x="9655731" y="2462689"/>
            <a:ext cx="4290417" cy="2721412"/>
          </a:xfrm>
          <a:prstGeom prst="roundRect">
            <a:avLst>
              <a:gd name="adj" fmla="val 3017"/>
            </a:avLst>
          </a:prstGeom>
          <a:solidFill>
            <a:srgbClr val="740B0B"/>
          </a:solidFill>
          <a:ln w="7620">
            <a:solidFill>
              <a:srgbClr val="8D2424"/>
            </a:solidFill>
            <a:prstDash val="solid"/>
          </a:ln>
        </p:spPr>
      </p:sp>
      <p:sp>
        <p:nvSpPr>
          <p:cNvPr id="11" name="Text 9"/>
          <p:cNvSpPr/>
          <p:nvPr/>
        </p:nvSpPr>
        <p:spPr>
          <a:xfrm>
            <a:off x="9858732" y="2665690"/>
            <a:ext cx="2572107" cy="321469"/>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AO* Algorithm</a:t>
            </a:r>
            <a:endParaRPr lang="en-US" sz="2000" dirty="0"/>
          </a:p>
        </p:txBody>
      </p:sp>
      <p:sp>
        <p:nvSpPr>
          <p:cNvPr id="12" name="Text 10"/>
          <p:cNvSpPr/>
          <p:nvPr/>
        </p:nvSpPr>
        <p:spPr>
          <a:xfrm>
            <a:off x="9858732" y="3104436"/>
            <a:ext cx="3884414" cy="1876663"/>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Designed for AND/OR graphs, which represent problems where solving one sub-problem might require solving multiple others (AND nodes) or choosing between alternative sub-problems (OR nodes).</a:t>
            </a:r>
            <a:endParaRPr lang="en-US" sz="1500" dirty="0"/>
          </a:p>
        </p:txBody>
      </p:sp>
      <p:sp>
        <p:nvSpPr>
          <p:cNvPr id="13" name="Shape 11"/>
          <p:cNvSpPr/>
          <p:nvPr/>
        </p:nvSpPr>
        <p:spPr>
          <a:xfrm>
            <a:off x="684133" y="5379482"/>
            <a:ext cx="13262015" cy="1470303"/>
          </a:xfrm>
          <a:prstGeom prst="roundRect">
            <a:avLst>
              <a:gd name="adj" fmla="val 5584"/>
            </a:avLst>
          </a:prstGeom>
          <a:solidFill>
            <a:srgbClr val="740B0B"/>
          </a:solidFill>
          <a:ln w="7620">
            <a:solidFill>
              <a:srgbClr val="8D2424"/>
            </a:solidFill>
            <a:prstDash val="solid"/>
          </a:ln>
        </p:spPr>
      </p:sp>
      <p:sp>
        <p:nvSpPr>
          <p:cNvPr id="14" name="Text 12"/>
          <p:cNvSpPr/>
          <p:nvPr/>
        </p:nvSpPr>
        <p:spPr>
          <a:xfrm>
            <a:off x="887135" y="5582483"/>
            <a:ext cx="2572107" cy="321469"/>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Beam Search</a:t>
            </a:r>
            <a:endParaRPr lang="en-US" sz="2000" dirty="0"/>
          </a:p>
        </p:txBody>
      </p:sp>
      <p:sp>
        <p:nvSpPr>
          <p:cNvPr id="15" name="Text 13"/>
          <p:cNvSpPr/>
          <p:nvPr/>
        </p:nvSpPr>
        <p:spPr>
          <a:xfrm>
            <a:off x="887135" y="6021229"/>
            <a:ext cx="12856012" cy="625554"/>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A heuristic search algorithm that explores a graph by expanding the most promising nodes in a limited set. It prunes less promising branches to control computational complexity.</a:t>
            </a:r>
            <a:endParaRPr lang="en-US" sz="1500" dirty="0"/>
          </a:p>
        </p:txBody>
      </p:sp>
      <p:sp>
        <p:nvSpPr>
          <p:cNvPr id="16" name="Text 14"/>
          <p:cNvSpPr/>
          <p:nvPr/>
        </p:nvSpPr>
        <p:spPr>
          <a:xfrm>
            <a:off x="684133" y="7069693"/>
            <a:ext cx="13262134" cy="625554"/>
          </a:xfrm>
          <a:prstGeom prst="rect">
            <a:avLst/>
          </a:prstGeom>
          <a:noFill/>
          <a:ln/>
        </p:spPr>
        <p:txBody>
          <a:bodyPr wrap="square" lIns="0" tIns="0" rIns="0" bIns="0" rtlCol="0" anchor="t"/>
          <a:lstStyle/>
          <a:p>
            <a:pPr algn="l" indent="0" marL="0">
              <a:lnSpc>
                <a:spcPts val="2450"/>
              </a:lnSpc>
              <a:buNone/>
            </a:pPr>
            <a:r>
              <a:rPr lang="en-US" sz="1500" dirty="0">
                <a:solidFill>
                  <a:srgbClr val="000000"/>
                </a:solidFill>
                <a:latin typeface="DM Sans" pitchFamily="34" charset="0"/>
                <a:ea typeface="DM Sans" pitchFamily="34" charset="-122"/>
                <a:cs typeface="DM Sans" pitchFamily="34" charset="-120"/>
              </a:rPr>
              <a:t>🧠</a:t>
            </a:r>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 By incorporating heuristic information, we were able to guide the search process more effectively, enabling faster discovery of optimal or near-optimal solutions in large problem spaces.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8511" y="368141"/>
            <a:ext cx="5816918" cy="478393"/>
          </a:xfrm>
          <a:prstGeom prst="rect">
            <a:avLst/>
          </a:prstGeom>
          <a:noFill/>
          <a:ln/>
        </p:spPr>
        <p:txBody>
          <a:bodyPr wrap="none" lIns="0" tIns="0" rIns="0" bIns="0" rtlCol="0" anchor="t"/>
          <a:lstStyle/>
          <a:p>
            <a:pPr algn="l" indent="0" marL="0">
              <a:lnSpc>
                <a:spcPts val="3450"/>
              </a:lnSpc>
              <a:buNone/>
            </a:pPr>
            <a:r>
              <a:rPr lang="en-US" sz="2750" dirty="0">
                <a:solidFill>
                  <a:srgbClr val="000000"/>
                </a:solidFill>
                <a:latin typeface="Dela Gothic One" pitchFamily="34" charset="0"/>
                <a:ea typeface="Dela Gothic One" pitchFamily="34" charset="-122"/>
                <a:cs typeface="Dela Gothic One" pitchFamily="34" charset="-120"/>
              </a:rPr>
              <a:t>🎮</a:t>
            </a:r>
            <a:pPr algn="l" indent="0" marL="0">
              <a:lnSpc>
                <a:spcPts val="3450"/>
              </a:lnSpc>
              <a:buNone/>
            </a:pPr>
            <a:r>
              <a:rPr lang="en-US" sz="2750" dirty="0">
                <a:solidFill>
                  <a:srgbClr val="FAEBEB"/>
                </a:solidFill>
                <a:latin typeface="Dela Gothic One" pitchFamily="34" charset="0"/>
                <a:ea typeface="Dela Gothic One" pitchFamily="34" charset="-122"/>
                <a:cs typeface="Dela Gothic One" pitchFamily="34" charset="-120"/>
              </a:rPr>
              <a:t> Making AI Play Like a Pro</a:t>
            </a:r>
            <a:endParaRPr lang="en-US" sz="2750" dirty="0"/>
          </a:p>
        </p:txBody>
      </p:sp>
      <p:sp>
        <p:nvSpPr>
          <p:cNvPr id="3" name="Text 1"/>
          <p:cNvSpPr/>
          <p:nvPr/>
        </p:nvSpPr>
        <p:spPr>
          <a:xfrm>
            <a:off x="468511" y="1167646"/>
            <a:ext cx="7384375" cy="428149"/>
          </a:xfrm>
          <a:prstGeom prst="rect">
            <a:avLst/>
          </a:prstGeom>
          <a:noFill/>
          <a:ln/>
        </p:spPr>
        <p:txBody>
          <a:bodyPr wrap="square" lIns="0" tIns="0" rIns="0" bIns="0" rtlCol="0" anchor="t"/>
          <a:lstStyle/>
          <a:p>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Game playing in AI involves designing agents that can strategically make moves to win or maximize their score. We explored classic algorithms that form the backbone of many game AI systems.</a:t>
            </a:r>
            <a:endParaRPr lang="en-US" sz="1050" dirty="0"/>
          </a:p>
        </p:txBody>
      </p:sp>
      <p:sp>
        <p:nvSpPr>
          <p:cNvPr id="4" name="Text 2"/>
          <p:cNvSpPr/>
          <p:nvPr/>
        </p:nvSpPr>
        <p:spPr>
          <a:xfrm>
            <a:off x="468511" y="1716167"/>
            <a:ext cx="7384375" cy="428149"/>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FFE5E5"/>
                </a:solidFill>
                <a:latin typeface="DM Sans" pitchFamily="34" charset="0"/>
                <a:ea typeface="DM Sans" pitchFamily="34" charset="-122"/>
                <a:cs typeface="DM Sans" pitchFamily="34" charset="-120"/>
              </a:rPr>
              <a:t>Minimax:</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 decision-making rule used in artificial intelligence and game theory for minimizing the possible loss for a worst-case (maximum loss) scenario. It explores the entire game tree to determine optimal moves.</a:t>
            </a:r>
            <a:endParaRPr lang="en-US" sz="1050" dirty="0"/>
          </a:p>
        </p:txBody>
      </p:sp>
      <p:sp>
        <p:nvSpPr>
          <p:cNvPr id="5" name="Text 3"/>
          <p:cNvSpPr/>
          <p:nvPr/>
        </p:nvSpPr>
        <p:spPr>
          <a:xfrm>
            <a:off x="468511" y="2191107"/>
            <a:ext cx="7384375" cy="428149"/>
          </a:xfrm>
          <a:prstGeom prst="rect">
            <a:avLst/>
          </a:prstGeom>
          <a:noFill/>
          <a:ln/>
        </p:spPr>
        <p:txBody>
          <a:bodyPr wrap="square" lIns="0" tIns="0" rIns="0" bIns="0" rtlCol="0" anchor="t"/>
          <a:lstStyle/>
          <a:p>
            <a:pPr algn="l" marL="342900" indent="-342900">
              <a:lnSpc>
                <a:spcPts val="1650"/>
              </a:lnSpc>
              <a:buSzPct val="100000"/>
              <a:buChar char="•"/>
            </a:pPr>
            <a:r>
              <a:rPr lang="en-US" sz="1050" b="1" dirty="0">
                <a:solidFill>
                  <a:srgbClr val="FFE5E5"/>
                </a:solidFill>
                <a:latin typeface="DM Sans" pitchFamily="34" charset="0"/>
                <a:ea typeface="DM Sans" pitchFamily="34" charset="-122"/>
                <a:cs typeface="DM Sans" pitchFamily="34" charset="-120"/>
              </a:rPr>
              <a:t>Alpha-Beta Pruning:</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An optimization technique for minimax. It reduces the number of nodes evaluated in the search tree by eliminating branches that cannot possibly influence the final decision.</a:t>
            </a:r>
            <a:endParaRPr lang="en-US" sz="1050" dirty="0"/>
          </a:p>
        </p:txBody>
      </p:sp>
      <p:pic>
        <p:nvPicPr>
          <p:cNvPr id="6" name="Image 0" descr="preencoded.png">    </p:cNvPr>
          <p:cNvPicPr>
            <a:picLocks noChangeAspect="1"/>
          </p:cNvPicPr>
          <p:nvPr/>
        </p:nvPicPr>
        <p:blipFill>
          <a:blip r:embed="rId1"/>
          <a:stretch>
            <a:fillRect/>
          </a:stretch>
        </p:blipFill>
        <p:spPr>
          <a:xfrm>
            <a:off x="8186976" y="1197769"/>
            <a:ext cx="5982414" cy="5982414"/>
          </a:xfrm>
          <a:prstGeom prst="rect">
            <a:avLst/>
          </a:prstGeom>
        </p:spPr>
      </p:pic>
      <p:sp>
        <p:nvSpPr>
          <p:cNvPr id="7" name="Text 4"/>
          <p:cNvSpPr/>
          <p:nvPr/>
        </p:nvSpPr>
        <p:spPr>
          <a:xfrm>
            <a:off x="468511" y="7481173"/>
            <a:ext cx="13693378" cy="214074"/>
          </a:xfrm>
          <a:prstGeom prst="rect">
            <a:avLst/>
          </a:prstGeom>
          <a:noFill/>
          <a:ln/>
        </p:spPr>
        <p:txBody>
          <a:bodyPr wrap="none" lIns="0" tIns="0" rIns="0" bIns="0" rtlCol="0" anchor="t"/>
          <a:lstStyle/>
          <a:p>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We applied these powerful techniques to implement AI for classic games, understanding how agents learn to anticipate opponents' moves and choose optimal strategies.</a:t>
            </a:r>
            <a:endParaRPr lang="en-US" sz="1050" dirty="0"/>
          </a:p>
        </p:txBody>
      </p:sp>
      <p:sp>
        <p:nvSpPr>
          <p:cNvPr id="8" name="Text 5"/>
          <p:cNvSpPr/>
          <p:nvPr/>
        </p:nvSpPr>
        <p:spPr>
          <a:xfrm>
            <a:off x="468511" y="7845743"/>
            <a:ext cx="1369337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FFE5E5"/>
                </a:solidFill>
                <a:latin typeface="DM Sans" pitchFamily="34" charset="0"/>
                <a:ea typeface="DM Sans" pitchFamily="34" charset="-122"/>
                <a:cs typeface="DM Sans" pitchFamily="34" charset="-120"/>
              </a:rPr>
              <a:t>Tic Tac Toe:</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 perfect information game where optimal play leads to a draw.</a:t>
            </a:r>
            <a:endParaRPr lang="en-US" sz="1050" dirty="0"/>
          </a:p>
        </p:txBody>
      </p:sp>
      <p:sp>
        <p:nvSpPr>
          <p:cNvPr id="9" name="Text 6"/>
          <p:cNvSpPr/>
          <p:nvPr/>
        </p:nvSpPr>
        <p:spPr>
          <a:xfrm>
            <a:off x="468511" y="8106608"/>
            <a:ext cx="1369337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FFE5E5"/>
                </a:solidFill>
                <a:latin typeface="DM Sans" pitchFamily="34" charset="0"/>
                <a:ea typeface="DM Sans" pitchFamily="34" charset="-122"/>
                <a:cs typeface="DM Sans" pitchFamily="34" charset="-120"/>
              </a:rPr>
              <a:t>Chess:</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 complex game requiring deep search and evaluation functions.</a:t>
            </a:r>
            <a:endParaRPr lang="en-US" sz="1050" dirty="0"/>
          </a:p>
        </p:txBody>
      </p:sp>
      <p:sp>
        <p:nvSpPr>
          <p:cNvPr id="10" name="Text 7"/>
          <p:cNvSpPr/>
          <p:nvPr/>
        </p:nvSpPr>
        <p:spPr>
          <a:xfrm>
            <a:off x="468511" y="8367474"/>
            <a:ext cx="13693378" cy="214074"/>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FFE5E5"/>
                </a:solidFill>
                <a:latin typeface="DM Sans" pitchFamily="34" charset="0"/>
                <a:ea typeface="DM Sans" pitchFamily="34" charset="-122"/>
                <a:cs typeface="DM Sans" pitchFamily="34" charset="-120"/>
              </a:rPr>
              <a:t>Connect Four:</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 two-player game with a relatively small game tree, suitable for demonstrating pruning.</a:t>
            </a:r>
            <a:endParaRPr lang="en-US" sz="1050" dirty="0"/>
          </a:p>
        </p:txBody>
      </p:sp>
      <p:sp>
        <p:nvSpPr>
          <p:cNvPr id="11" name="Text 8"/>
          <p:cNvSpPr/>
          <p:nvPr/>
        </p:nvSpPr>
        <p:spPr>
          <a:xfrm>
            <a:off x="468511" y="8732044"/>
            <a:ext cx="13693378" cy="214074"/>
          </a:xfrm>
          <a:prstGeom prst="rect">
            <a:avLst/>
          </a:prstGeom>
          <a:noFill/>
          <a:ln/>
        </p:spPr>
        <p:txBody>
          <a:bodyPr wrap="none" lIns="0" tIns="0" rIns="0" bIns="0" rtlCol="0" anchor="t"/>
          <a:lstStyle/>
          <a:p>
            <a:pPr algn="l" indent="0" marL="0">
              <a:lnSpc>
                <a:spcPts val="1650"/>
              </a:lnSpc>
              <a:buNone/>
            </a:pPr>
            <a:r>
              <a:rPr lang="en-US" sz="1050" dirty="0">
                <a:solidFill>
                  <a:srgbClr val="000000"/>
                </a:solidFill>
                <a:latin typeface="DM Sans" pitchFamily="34" charset="0"/>
                <a:ea typeface="DM Sans" pitchFamily="34" charset="-122"/>
                <a:cs typeface="DM Sans" pitchFamily="34" charset="-120"/>
              </a:rPr>
              <a:t>🔍</a:t>
            </a:r>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 Alpha-Beta pruning significantly optimizes game AI by intelligently reducing the search space, making it feasible to find optimal decisions in complex games without exhaustively exploring every possibility.</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6745" y="492443"/>
            <a:ext cx="13376910" cy="1223724"/>
          </a:xfrm>
          <a:prstGeom prst="rect">
            <a:avLst/>
          </a:prstGeom>
          <a:noFill/>
          <a:ln/>
        </p:spPr>
        <p:txBody>
          <a:bodyPr wrap="square" lIns="0" tIns="0" rIns="0" bIns="0" rtlCol="0" anchor="t"/>
          <a:lstStyle/>
          <a:p>
            <a:pPr algn="l" indent="0" marL="0">
              <a:lnSpc>
                <a:spcPts val="4600"/>
              </a:lnSpc>
              <a:buNone/>
            </a:pPr>
            <a:r>
              <a:rPr lang="en-US" sz="3700" dirty="0">
                <a:solidFill>
                  <a:srgbClr val="000000"/>
                </a:solidFill>
                <a:latin typeface="Dela Gothic One" pitchFamily="34" charset="0"/>
                <a:ea typeface="Dela Gothic One" pitchFamily="34" charset="-122"/>
                <a:cs typeface="Dela Gothic One" pitchFamily="34" charset="-120"/>
              </a:rPr>
              <a:t>📌</a:t>
            </a:r>
            <a:pPr algn="l" indent="0" marL="0">
              <a:lnSpc>
                <a:spcPts val="4600"/>
              </a:lnSpc>
              <a:buNone/>
            </a:pPr>
            <a:r>
              <a:rPr lang="en-US" sz="3700" dirty="0">
                <a:solidFill>
                  <a:srgbClr val="FAEBEB"/>
                </a:solidFill>
                <a:latin typeface="Dela Gothic One" pitchFamily="34" charset="0"/>
                <a:ea typeface="Dela Gothic One" pitchFamily="34" charset="-122"/>
                <a:cs typeface="Dela Gothic One" pitchFamily="34" charset="-120"/>
              </a:rPr>
              <a:t> Rule-Based Solving with Constraint Satisfaction Problems</a:t>
            </a:r>
            <a:endParaRPr lang="en-US" sz="3700" dirty="0"/>
          </a:p>
        </p:txBody>
      </p:sp>
      <p:sp>
        <p:nvSpPr>
          <p:cNvPr id="3" name="Text 1"/>
          <p:cNvSpPr/>
          <p:nvPr/>
        </p:nvSpPr>
        <p:spPr>
          <a:xfrm>
            <a:off x="626745" y="2074307"/>
            <a:ext cx="13376910" cy="572929"/>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Constraint Satisfaction Problems (CSPs) provide a powerful framework for modeling and solving problems by finding values for variables that satisfy a given set of constraints. These problems highlight logical reasoning and systematic searching.</a:t>
            </a:r>
            <a:endParaRPr lang="en-US" sz="1400" dirty="0"/>
          </a:p>
        </p:txBody>
      </p:sp>
      <p:sp>
        <p:nvSpPr>
          <p:cNvPr id="4" name="Shape 2"/>
          <p:cNvSpPr/>
          <p:nvPr/>
        </p:nvSpPr>
        <p:spPr>
          <a:xfrm>
            <a:off x="626745" y="2848689"/>
            <a:ext cx="4369356" cy="537210"/>
          </a:xfrm>
          <a:prstGeom prst="roundRect">
            <a:avLst>
              <a:gd name="adj" fmla="val 480037"/>
            </a:avLst>
          </a:prstGeom>
          <a:solidFill>
            <a:srgbClr val="740B0B"/>
          </a:solidFill>
          <a:ln w="7620">
            <a:solidFill>
              <a:srgbClr val="8D2424"/>
            </a:solidFill>
            <a:prstDash val="solid"/>
          </a:ln>
        </p:spPr>
      </p:sp>
      <p:sp>
        <p:nvSpPr>
          <p:cNvPr id="5" name="Text 3"/>
          <p:cNvSpPr/>
          <p:nvPr/>
        </p:nvSpPr>
        <p:spPr>
          <a:xfrm>
            <a:off x="2677120" y="2949416"/>
            <a:ext cx="268605" cy="335756"/>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6" name="Text 4"/>
          <p:cNvSpPr/>
          <p:nvPr/>
        </p:nvSpPr>
        <p:spPr>
          <a:xfrm>
            <a:off x="805815" y="3564969"/>
            <a:ext cx="2356247" cy="294442"/>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Graph Coloring</a:t>
            </a:r>
            <a:endParaRPr lang="en-US" sz="1850" dirty="0"/>
          </a:p>
        </p:txBody>
      </p:sp>
      <p:sp>
        <p:nvSpPr>
          <p:cNvPr id="7" name="Text 5"/>
          <p:cNvSpPr/>
          <p:nvPr/>
        </p:nvSpPr>
        <p:spPr>
          <a:xfrm>
            <a:off x="805815" y="3966805"/>
            <a:ext cx="4011216" cy="859393"/>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Assigning colors to regions such that adjacent regions have different colors, illustrating basic CSP principles.</a:t>
            </a:r>
            <a:endParaRPr lang="en-US" sz="1400" dirty="0"/>
          </a:p>
        </p:txBody>
      </p:sp>
      <p:sp>
        <p:nvSpPr>
          <p:cNvPr id="8" name="Shape 6"/>
          <p:cNvSpPr/>
          <p:nvPr/>
        </p:nvSpPr>
        <p:spPr>
          <a:xfrm>
            <a:off x="5130403" y="2848689"/>
            <a:ext cx="4369475" cy="537210"/>
          </a:xfrm>
          <a:prstGeom prst="roundRect">
            <a:avLst>
              <a:gd name="adj" fmla="val 480037"/>
            </a:avLst>
          </a:prstGeom>
          <a:solidFill>
            <a:srgbClr val="740B0B"/>
          </a:solidFill>
          <a:ln w="7620">
            <a:solidFill>
              <a:srgbClr val="8D2424"/>
            </a:solidFill>
            <a:prstDash val="solid"/>
          </a:ln>
        </p:spPr>
      </p:sp>
      <p:sp>
        <p:nvSpPr>
          <p:cNvPr id="9" name="Text 7"/>
          <p:cNvSpPr/>
          <p:nvPr/>
        </p:nvSpPr>
        <p:spPr>
          <a:xfrm>
            <a:off x="7180778" y="2949416"/>
            <a:ext cx="268605" cy="335756"/>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8"/>
          <p:cNvSpPr/>
          <p:nvPr/>
        </p:nvSpPr>
        <p:spPr>
          <a:xfrm>
            <a:off x="5309473" y="3564969"/>
            <a:ext cx="2356247" cy="294442"/>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Branch &amp; Bound</a:t>
            </a:r>
            <a:endParaRPr lang="en-US" sz="1850" dirty="0"/>
          </a:p>
        </p:txBody>
      </p:sp>
      <p:sp>
        <p:nvSpPr>
          <p:cNvPr id="11" name="Text 9"/>
          <p:cNvSpPr/>
          <p:nvPr/>
        </p:nvSpPr>
        <p:spPr>
          <a:xfrm>
            <a:off x="5309473" y="3966805"/>
            <a:ext cx="4011335" cy="1145858"/>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An optimization technique used to reduce search space by pruning branches that cannot lead to a better solution than the current best known.</a:t>
            </a:r>
            <a:endParaRPr lang="en-US" sz="1400" dirty="0"/>
          </a:p>
        </p:txBody>
      </p:sp>
      <p:sp>
        <p:nvSpPr>
          <p:cNvPr id="12" name="Shape 10"/>
          <p:cNvSpPr/>
          <p:nvPr/>
        </p:nvSpPr>
        <p:spPr>
          <a:xfrm>
            <a:off x="9634180" y="2848689"/>
            <a:ext cx="4369356" cy="537210"/>
          </a:xfrm>
          <a:prstGeom prst="roundRect">
            <a:avLst>
              <a:gd name="adj" fmla="val 480037"/>
            </a:avLst>
          </a:prstGeom>
          <a:solidFill>
            <a:srgbClr val="740B0B"/>
          </a:solidFill>
          <a:ln w="7620">
            <a:solidFill>
              <a:srgbClr val="8D2424"/>
            </a:solidFill>
            <a:prstDash val="solid"/>
          </a:ln>
        </p:spPr>
      </p:sp>
      <p:sp>
        <p:nvSpPr>
          <p:cNvPr id="13" name="Text 11"/>
          <p:cNvSpPr/>
          <p:nvPr/>
        </p:nvSpPr>
        <p:spPr>
          <a:xfrm>
            <a:off x="11684556" y="2949416"/>
            <a:ext cx="268605" cy="335756"/>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4" name="Text 12"/>
          <p:cNvSpPr/>
          <p:nvPr/>
        </p:nvSpPr>
        <p:spPr>
          <a:xfrm>
            <a:off x="9813250" y="3564969"/>
            <a:ext cx="3837861" cy="294442"/>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Consistency (Local, Path, K)</a:t>
            </a:r>
            <a:endParaRPr lang="en-US" sz="1850" dirty="0"/>
          </a:p>
        </p:txBody>
      </p:sp>
      <p:sp>
        <p:nvSpPr>
          <p:cNvPr id="15" name="Text 13"/>
          <p:cNvSpPr/>
          <p:nvPr/>
        </p:nvSpPr>
        <p:spPr>
          <a:xfrm>
            <a:off x="9813250" y="3966805"/>
            <a:ext cx="4011216" cy="859393"/>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Techniques to enforce consistency between variables, reducing the domain of possible values and speeding up search.</a:t>
            </a:r>
            <a:endParaRPr lang="en-US" sz="1400" dirty="0"/>
          </a:p>
        </p:txBody>
      </p:sp>
      <p:sp>
        <p:nvSpPr>
          <p:cNvPr id="16" name="Text 14"/>
          <p:cNvSpPr/>
          <p:nvPr/>
        </p:nvSpPr>
        <p:spPr>
          <a:xfrm>
            <a:off x="626745" y="5493187"/>
            <a:ext cx="13376910" cy="286464"/>
          </a:xfrm>
          <a:prstGeom prst="rect">
            <a:avLst/>
          </a:prstGeom>
          <a:noFill/>
          <a:ln/>
        </p:spPr>
        <p:txBody>
          <a:bodyPr wrap="non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CSPs have diverse real-world applications, from efficient scheduling to complex resource allocation, showcasing their versatility in practical scenarios.</a:t>
            </a:r>
            <a:endParaRPr lang="en-US" sz="1400" dirty="0"/>
          </a:p>
        </p:txBody>
      </p:sp>
      <p:sp>
        <p:nvSpPr>
          <p:cNvPr id="17" name="Text 15"/>
          <p:cNvSpPr/>
          <p:nvPr/>
        </p:nvSpPr>
        <p:spPr>
          <a:xfrm>
            <a:off x="626745" y="5981105"/>
            <a:ext cx="13376910" cy="2864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Scheduling:</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Optimizing timetables for classes, flights, or job assignments.</a:t>
            </a:r>
            <a:endParaRPr lang="en-US" sz="1400" dirty="0"/>
          </a:p>
        </p:txBody>
      </p:sp>
      <p:sp>
        <p:nvSpPr>
          <p:cNvPr id="18" name="Text 16"/>
          <p:cNvSpPr/>
          <p:nvPr/>
        </p:nvSpPr>
        <p:spPr>
          <a:xfrm>
            <a:off x="626745" y="6330196"/>
            <a:ext cx="13376910" cy="2864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Sudoku:</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A classic puzzle solvable as a CSP, assigning numbers to cells under row, column, and block constraints.</a:t>
            </a:r>
            <a:endParaRPr lang="en-US" sz="1400" dirty="0"/>
          </a:p>
        </p:txBody>
      </p:sp>
      <p:sp>
        <p:nvSpPr>
          <p:cNvPr id="19" name="Text 17"/>
          <p:cNvSpPr/>
          <p:nvPr/>
        </p:nvSpPr>
        <p:spPr>
          <a:xfrm>
            <a:off x="626745" y="6679287"/>
            <a:ext cx="13376910" cy="2864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Resource Allocation:</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Distributing limited resources among competing demands efficiently.</a:t>
            </a:r>
            <a:endParaRPr lang="en-US" sz="1400" dirty="0"/>
          </a:p>
        </p:txBody>
      </p:sp>
      <p:sp>
        <p:nvSpPr>
          <p:cNvPr id="20" name="Text 18"/>
          <p:cNvSpPr/>
          <p:nvPr/>
        </p:nvSpPr>
        <p:spPr>
          <a:xfrm>
            <a:off x="626745" y="7167205"/>
            <a:ext cx="13376910" cy="57292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DM Sans" pitchFamily="34" charset="0"/>
                <a:ea typeface="DM Sans" pitchFamily="34" charset="-122"/>
                <a:cs typeface="DM Sans" pitchFamily="34" charset="-120"/>
              </a:rPr>
              <a:t>🧩</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Mastering CSPs provided a strong foundation in logical reasoning, enabling us to approach and solve complex problems by systematically satisfying all given constraints.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1385" y="472440"/>
            <a:ext cx="10299025" cy="610910"/>
          </a:xfrm>
          <a:prstGeom prst="rect">
            <a:avLst/>
          </a:prstGeom>
          <a:noFill/>
          <a:ln/>
        </p:spPr>
        <p:txBody>
          <a:bodyPr wrap="none" lIns="0" tIns="0" rIns="0" bIns="0" rtlCol="0" anchor="t"/>
          <a:lstStyle/>
          <a:p>
            <a:pPr algn="l" indent="0" marL="0">
              <a:lnSpc>
                <a:spcPts val="4450"/>
              </a:lnSpc>
              <a:buNone/>
            </a:pPr>
            <a:r>
              <a:rPr lang="en-US" sz="3550" dirty="0">
                <a:solidFill>
                  <a:srgbClr val="000000"/>
                </a:solidFill>
                <a:latin typeface="Dela Gothic One" pitchFamily="34" charset="0"/>
                <a:ea typeface="Dela Gothic One" pitchFamily="34" charset="-122"/>
                <a:cs typeface="Dela Gothic One" pitchFamily="34" charset="-120"/>
              </a:rPr>
              <a:t>📚</a:t>
            </a:r>
            <a:pPr algn="l" indent="0" marL="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 Representing &amp; Deducing Knowledge</a:t>
            </a:r>
            <a:endParaRPr lang="en-US" sz="3550" dirty="0"/>
          </a:p>
        </p:txBody>
      </p:sp>
      <p:sp>
        <p:nvSpPr>
          <p:cNvPr id="3" name="Text 1"/>
          <p:cNvSpPr/>
          <p:nvPr/>
        </p:nvSpPr>
        <p:spPr>
          <a:xfrm>
            <a:off x="601385" y="1426964"/>
            <a:ext cx="13427631" cy="549593"/>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Knowledge Representation and Reasoning (KRR) is fundamental to AI, allowing machines to store, understand, and draw conclusions from information. We delved into logical forms and inference mechanisms that empower AI to think and deduce.</a:t>
            </a:r>
            <a:endParaRPr lang="en-US" sz="1350" dirty="0"/>
          </a:p>
        </p:txBody>
      </p:sp>
      <p:sp>
        <p:nvSpPr>
          <p:cNvPr id="4" name="Shape 2"/>
          <p:cNvSpPr/>
          <p:nvPr/>
        </p:nvSpPr>
        <p:spPr>
          <a:xfrm>
            <a:off x="601385" y="2169795"/>
            <a:ext cx="6627852" cy="1565077"/>
          </a:xfrm>
          <a:prstGeom prst="roundRect">
            <a:avLst>
              <a:gd name="adj" fmla="val 4611"/>
            </a:avLst>
          </a:prstGeom>
          <a:noFill/>
          <a:ln w="22860">
            <a:solidFill>
              <a:srgbClr val="8D2424"/>
            </a:solidFill>
            <a:prstDash val="solid"/>
          </a:ln>
        </p:spPr>
      </p:sp>
      <p:sp>
        <p:nvSpPr>
          <p:cNvPr id="5" name="Shape 3"/>
          <p:cNvSpPr/>
          <p:nvPr/>
        </p:nvSpPr>
        <p:spPr>
          <a:xfrm>
            <a:off x="624245" y="2192655"/>
            <a:ext cx="6582132" cy="515422"/>
          </a:xfrm>
          <a:prstGeom prst="roundRect">
            <a:avLst>
              <a:gd name="adj" fmla="val 8680"/>
            </a:avLst>
          </a:prstGeom>
          <a:solidFill>
            <a:srgbClr val="740B0B"/>
          </a:solidFill>
          <a:ln/>
        </p:spPr>
      </p:sp>
      <p:sp>
        <p:nvSpPr>
          <p:cNvPr id="6" name="Text 4"/>
          <p:cNvSpPr/>
          <p:nvPr/>
        </p:nvSpPr>
        <p:spPr>
          <a:xfrm>
            <a:off x="3786426" y="2285405"/>
            <a:ext cx="257651" cy="322183"/>
          </a:xfrm>
          <a:prstGeom prst="rect">
            <a:avLst/>
          </a:prstGeom>
          <a:noFill/>
          <a:ln/>
        </p:spPr>
        <p:txBody>
          <a:bodyPr wrap="none" lIns="0" tIns="0" rIns="0" bIns="0" rtlCol="0" anchor="t"/>
          <a:lstStyle/>
          <a:p>
            <a:pPr algn="l"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1</a:t>
            </a:r>
            <a:endParaRPr lang="en-US" sz="2000" dirty="0"/>
          </a:p>
        </p:txBody>
      </p:sp>
      <p:sp>
        <p:nvSpPr>
          <p:cNvPr id="7" name="Text 5"/>
          <p:cNvSpPr/>
          <p:nvPr/>
        </p:nvSpPr>
        <p:spPr>
          <a:xfrm>
            <a:off x="796052" y="2879884"/>
            <a:ext cx="3200162" cy="282535"/>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Conditional Statements</a:t>
            </a:r>
            <a:endParaRPr lang="en-US" sz="1750" dirty="0"/>
          </a:p>
        </p:txBody>
      </p:sp>
      <p:sp>
        <p:nvSpPr>
          <p:cNvPr id="8" name="Text 6"/>
          <p:cNvSpPr/>
          <p:nvPr/>
        </p:nvSpPr>
        <p:spPr>
          <a:xfrm>
            <a:off x="796052" y="3265408"/>
            <a:ext cx="6238518" cy="274796"/>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Expressing "if-then" relationships (e.g., If it rains, then the ground is wet).</a:t>
            </a:r>
            <a:endParaRPr lang="en-US" sz="1350" dirty="0"/>
          </a:p>
        </p:txBody>
      </p:sp>
      <p:sp>
        <p:nvSpPr>
          <p:cNvPr id="9" name="Shape 7"/>
          <p:cNvSpPr/>
          <p:nvPr/>
        </p:nvSpPr>
        <p:spPr>
          <a:xfrm>
            <a:off x="7401044" y="2169795"/>
            <a:ext cx="6627971" cy="1565077"/>
          </a:xfrm>
          <a:prstGeom prst="roundRect">
            <a:avLst>
              <a:gd name="adj" fmla="val 4611"/>
            </a:avLst>
          </a:prstGeom>
          <a:noFill/>
          <a:ln w="22860">
            <a:solidFill>
              <a:srgbClr val="8D2424"/>
            </a:solidFill>
            <a:prstDash val="solid"/>
          </a:ln>
        </p:spPr>
      </p:sp>
      <p:sp>
        <p:nvSpPr>
          <p:cNvPr id="10" name="Shape 8"/>
          <p:cNvSpPr/>
          <p:nvPr/>
        </p:nvSpPr>
        <p:spPr>
          <a:xfrm>
            <a:off x="7423904" y="2192655"/>
            <a:ext cx="6582251" cy="515422"/>
          </a:xfrm>
          <a:prstGeom prst="roundRect">
            <a:avLst>
              <a:gd name="adj" fmla="val 8680"/>
            </a:avLst>
          </a:prstGeom>
          <a:solidFill>
            <a:srgbClr val="740B0B"/>
          </a:solidFill>
          <a:ln/>
        </p:spPr>
      </p:sp>
      <p:sp>
        <p:nvSpPr>
          <p:cNvPr id="11" name="Text 9"/>
          <p:cNvSpPr/>
          <p:nvPr/>
        </p:nvSpPr>
        <p:spPr>
          <a:xfrm>
            <a:off x="10586204" y="2285405"/>
            <a:ext cx="257651" cy="322183"/>
          </a:xfrm>
          <a:prstGeom prst="rect">
            <a:avLst/>
          </a:prstGeom>
          <a:noFill/>
          <a:ln/>
        </p:spPr>
        <p:txBody>
          <a:bodyPr wrap="none" lIns="0" tIns="0" rIns="0" bIns="0" rtlCol="0" anchor="t"/>
          <a:lstStyle/>
          <a:p>
            <a:pPr algn="l"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2</a:t>
            </a:r>
            <a:endParaRPr lang="en-US" sz="2000" dirty="0"/>
          </a:p>
        </p:txBody>
      </p:sp>
      <p:sp>
        <p:nvSpPr>
          <p:cNvPr id="12" name="Text 10"/>
          <p:cNvSpPr/>
          <p:nvPr/>
        </p:nvSpPr>
        <p:spPr>
          <a:xfrm>
            <a:off x="7595711" y="2879884"/>
            <a:ext cx="2947749" cy="282535"/>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Converse Statements</a:t>
            </a:r>
            <a:endParaRPr lang="en-US" sz="1750" dirty="0"/>
          </a:p>
        </p:txBody>
      </p:sp>
      <p:sp>
        <p:nvSpPr>
          <p:cNvPr id="13" name="Text 11"/>
          <p:cNvSpPr/>
          <p:nvPr/>
        </p:nvSpPr>
        <p:spPr>
          <a:xfrm>
            <a:off x="7595711" y="3265408"/>
            <a:ext cx="6238637" cy="274796"/>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Reversing the hypothesis and conclusion of a conditional statement.</a:t>
            </a:r>
            <a:endParaRPr lang="en-US" sz="1350" dirty="0"/>
          </a:p>
        </p:txBody>
      </p:sp>
      <p:sp>
        <p:nvSpPr>
          <p:cNvPr id="14" name="Shape 12"/>
          <p:cNvSpPr/>
          <p:nvPr/>
        </p:nvSpPr>
        <p:spPr>
          <a:xfrm>
            <a:off x="601385" y="3906679"/>
            <a:ext cx="6627852" cy="1839873"/>
          </a:xfrm>
          <a:prstGeom prst="roundRect">
            <a:avLst>
              <a:gd name="adj" fmla="val 3923"/>
            </a:avLst>
          </a:prstGeom>
          <a:noFill/>
          <a:ln w="22860">
            <a:solidFill>
              <a:srgbClr val="8D2424"/>
            </a:solidFill>
            <a:prstDash val="solid"/>
          </a:ln>
        </p:spPr>
      </p:sp>
      <p:sp>
        <p:nvSpPr>
          <p:cNvPr id="15" name="Shape 13"/>
          <p:cNvSpPr/>
          <p:nvPr/>
        </p:nvSpPr>
        <p:spPr>
          <a:xfrm>
            <a:off x="624245" y="3929539"/>
            <a:ext cx="6582132" cy="515422"/>
          </a:xfrm>
          <a:prstGeom prst="roundRect">
            <a:avLst>
              <a:gd name="adj" fmla="val 8680"/>
            </a:avLst>
          </a:prstGeom>
          <a:solidFill>
            <a:srgbClr val="740B0B"/>
          </a:solidFill>
          <a:ln/>
        </p:spPr>
      </p:sp>
      <p:sp>
        <p:nvSpPr>
          <p:cNvPr id="16" name="Text 14"/>
          <p:cNvSpPr/>
          <p:nvPr/>
        </p:nvSpPr>
        <p:spPr>
          <a:xfrm>
            <a:off x="3786426" y="4022288"/>
            <a:ext cx="257651" cy="322183"/>
          </a:xfrm>
          <a:prstGeom prst="rect">
            <a:avLst/>
          </a:prstGeom>
          <a:noFill/>
          <a:ln/>
        </p:spPr>
        <p:txBody>
          <a:bodyPr wrap="none" lIns="0" tIns="0" rIns="0" bIns="0" rtlCol="0" anchor="t"/>
          <a:lstStyle/>
          <a:p>
            <a:pPr algn="l"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3</a:t>
            </a:r>
            <a:endParaRPr lang="en-US" sz="2000" dirty="0"/>
          </a:p>
        </p:txBody>
      </p:sp>
      <p:sp>
        <p:nvSpPr>
          <p:cNvPr id="17" name="Text 15"/>
          <p:cNvSpPr/>
          <p:nvPr/>
        </p:nvSpPr>
        <p:spPr>
          <a:xfrm>
            <a:off x="796052" y="4616768"/>
            <a:ext cx="4231362" cy="282535"/>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Conjunctive Normal Form (CNF)</a:t>
            </a:r>
            <a:endParaRPr lang="en-US" sz="1750" dirty="0"/>
          </a:p>
        </p:txBody>
      </p:sp>
      <p:sp>
        <p:nvSpPr>
          <p:cNvPr id="18" name="Text 16"/>
          <p:cNvSpPr/>
          <p:nvPr/>
        </p:nvSpPr>
        <p:spPr>
          <a:xfrm>
            <a:off x="796052" y="5002292"/>
            <a:ext cx="6238518" cy="549593"/>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A logical expression in the form of a conjunction of clauses, where each clause is a disjunction of literals.</a:t>
            </a:r>
            <a:endParaRPr lang="en-US" sz="1350" dirty="0"/>
          </a:p>
        </p:txBody>
      </p:sp>
      <p:sp>
        <p:nvSpPr>
          <p:cNvPr id="19" name="Shape 17"/>
          <p:cNvSpPr/>
          <p:nvPr/>
        </p:nvSpPr>
        <p:spPr>
          <a:xfrm>
            <a:off x="7401044" y="3906679"/>
            <a:ext cx="6627971" cy="1839873"/>
          </a:xfrm>
          <a:prstGeom prst="roundRect">
            <a:avLst>
              <a:gd name="adj" fmla="val 3923"/>
            </a:avLst>
          </a:prstGeom>
          <a:noFill/>
          <a:ln w="22860">
            <a:solidFill>
              <a:srgbClr val="8D2424"/>
            </a:solidFill>
            <a:prstDash val="solid"/>
          </a:ln>
        </p:spPr>
      </p:sp>
      <p:sp>
        <p:nvSpPr>
          <p:cNvPr id="20" name="Shape 18"/>
          <p:cNvSpPr/>
          <p:nvPr/>
        </p:nvSpPr>
        <p:spPr>
          <a:xfrm>
            <a:off x="7423904" y="3929539"/>
            <a:ext cx="6582251" cy="515422"/>
          </a:xfrm>
          <a:prstGeom prst="roundRect">
            <a:avLst>
              <a:gd name="adj" fmla="val 8680"/>
            </a:avLst>
          </a:prstGeom>
          <a:solidFill>
            <a:srgbClr val="740B0B"/>
          </a:solidFill>
          <a:ln/>
        </p:spPr>
      </p:sp>
      <p:sp>
        <p:nvSpPr>
          <p:cNvPr id="21" name="Text 19"/>
          <p:cNvSpPr/>
          <p:nvPr/>
        </p:nvSpPr>
        <p:spPr>
          <a:xfrm>
            <a:off x="10586204" y="4022288"/>
            <a:ext cx="257651" cy="322183"/>
          </a:xfrm>
          <a:prstGeom prst="rect">
            <a:avLst/>
          </a:prstGeom>
          <a:noFill/>
          <a:ln/>
        </p:spPr>
        <p:txBody>
          <a:bodyPr wrap="none" lIns="0" tIns="0" rIns="0" bIns="0" rtlCol="0" anchor="t"/>
          <a:lstStyle/>
          <a:p>
            <a:pPr algn="l" indent="0" marL="0">
              <a:lnSpc>
                <a:spcPts val="2000"/>
              </a:lnSpc>
              <a:buNone/>
            </a:pPr>
            <a:r>
              <a:rPr lang="en-US" sz="2000" dirty="0">
                <a:solidFill>
                  <a:srgbClr val="FFE5E5"/>
                </a:solidFill>
                <a:latin typeface="Dela Gothic One" pitchFamily="34" charset="0"/>
                <a:ea typeface="Dela Gothic One" pitchFamily="34" charset="-122"/>
                <a:cs typeface="Dela Gothic One" pitchFamily="34" charset="-120"/>
              </a:rPr>
              <a:t>4</a:t>
            </a:r>
            <a:endParaRPr lang="en-US" sz="2000" dirty="0"/>
          </a:p>
        </p:txBody>
      </p:sp>
      <p:sp>
        <p:nvSpPr>
          <p:cNvPr id="22" name="Text 20"/>
          <p:cNvSpPr/>
          <p:nvPr/>
        </p:nvSpPr>
        <p:spPr>
          <a:xfrm>
            <a:off x="7595711" y="4616768"/>
            <a:ext cx="4124206" cy="282535"/>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Disjunctive Normal Form (DNF)</a:t>
            </a:r>
            <a:endParaRPr lang="en-US" sz="1750" dirty="0"/>
          </a:p>
        </p:txBody>
      </p:sp>
      <p:sp>
        <p:nvSpPr>
          <p:cNvPr id="23" name="Text 21"/>
          <p:cNvSpPr/>
          <p:nvPr/>
        </p:nvSpPr>
        <p:spPr>
          <a:xfrm>
            <a:off x="7595711" y="5002292"/>
            <a:ext cx="6238637" cy="274796"/>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A logical expression in the form of a disjunction of conjunctive clauses.</a:t>
            </a:r>
            <a:endParaRPr lang="en-US" sz="1350" dirty="0"/>
          </a:p>
        </p:txBody>
      </p:sp>
      <p:sp>
        <p:nvSpPr>
          <p:cNvPr id="24" name="Text 22"/>
          <p:cNvSpPr/>
          <p:nvPr/>
        </p:nvSpPr>
        <p:spPr>
          <a:xfrm>
            <a:off x="601385" y="5939790"/>
            <a:ext cx="13427631" cy="274796"/>
          </a:xfrm>
          <a:prstGeom prst="rect">
            <a:avLst/>
          </a:prstGeom>
          <a:noFill/>
          <a:ln/>
        </p:spPr>
        <p:txBody>
          <a:bodyPr wrap="non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Logical inference techniques are the core of how AI makes new conclusions from existing facts, crucial for intelligent decision-making and problem-solving.</a:t>
            </a:r>
            <a:endParaRPr lang="en-US" sz="1350" dirty="0"/>
          </a:p>
        </p:txBody>
      </p:sp>
      <p:sp>
        <p:nvSpPr>
          <p:cNvPr id="25" name="Text 23"/>
          <p:cNvSpPr/>
          <p:nvPr/>
        </p:nvSpPr>
        <p:spPr>
          <a:xfrm>
            <a:off x="601385" y="6407825"/>
            <a:ext cx="13427631" cy="274796"/>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FFE5E5"/>
                </a:solidFill>
                <a:latin typeface="DM Sans" pitchFamily="34" charset="0"/>
                <a:ea typeface="DM Sans" pitchFamily="34" charset="-122"/>
                <a:cs typeface="DM Sans" pitchFamily="34" charset="-120"/>
              </a:rPr>
              <a:t>Modus Ponens:</a:t>
            </a:r>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 A rule of inference that states if P is true and (P implies Q) is true, then Q must be true.</a:t>
            </a:r>
            <a:endParaRPr lang="en-US" sz="1350" dirty="0"/>
          </a:p>
        </p:txBody>
      </p:sp>
      <p:sp>
        <p:nvSpPr>
          <p:cNvPr id="26" name="Text 24"/>
          <p:cNvSpPr/>
          <p:nvPr/>
        </p:nvSpPr>
        <p:spPr>
          <a:xfrm>
            <a:off x="601385" y="6742748"/>
            <a:ext cx="13427631" cy="274796"/>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FFE5E5"/>
                </a:solidFill>
                <a:latin typeface="DM Sans" pitchFamily="34" charset="0"/>
                <a:ea typeface="DM Sans" pitchFamily="34" charset="-122"/>
                <a:cs typeface="DM Sans" pitchFamily="34" charset="-120"/>
              </a:rPr>
              <a:t>Resolution Principle:</a:t>
            </a:r>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 A sound and complete inference rule for propositional logic and first-order logic, used to prove theorems by contradiction.</a:t>
            </a:r>
            <a:endParaRPr lang="en-US" sz="1350" dirty="0"/>
          </a:p>
        </p:txBody>
      </p:sp>
      <p:sp>
        <p:nvSpPr>
          <p:cNvPr id="27" name="Text 25"/>
          <p:cNvSpPr/>
          <p:nvPr/>
        </p:nvSpPr>
        <p:spPr>
          <a:xfrm>
            <a:off x="601385" y="7210782"/>
            <a:ext cx="13427631" cy="549593"/>
          </a:xfrm>
          <a:prstGeom prst="rect">
            <a:avLst/>
          </a:prstGeom>
          <a:noFill/>
          <a:ln/>
        </p:spPr>
        <p:txBody>
          <a:bodyPr wrap="square" lIns="0" tIns="0" rIns="0" bIns="0" rtlCol="0" anchor="t"/>
          <a:lstStyle/>
          <a:p>
            <a:pPr algn="l" indent="0" marL="0">
              <a:lnSpc>
                <a:spcPts val="2150"/>
              </a:lnSpc>
              <a:buNone/>
            </a:pPr>
            <a:r>
              <a:rPr lang="en-US" sz="1350" dirty="0">
                <a:solidFill>
                  <a:srgbClr val="000000"/>
                </a:solidFill>
                <a:latin typeface="DM Sans" pitchFamily="34" charset="0"/>
                <a:ea typeface="DM Sans" pitchFamily="34" charset="-122"/>
                <a:cs typeface="DM Sans" pitchFamily="34" charset="-120"/>
              </a:rPr>
              <a:t>⚙️</a:t>
            </a:r>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 The study of logic is paramount in AI, as it provides the structured framework for machines to process information, identify patterns, and derive valid conclusions from a given set of facts.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960358"/>
            <a:ext cx="13113782" cy="1478756"/>
          </a:xfrm>
          <a:prstGeom prst="rect">
            <a:avLst/>
          </a:prstGeom>
          <a:noFill/>
          <a:ln/>
        </p:spPr>
        <p:txBody>
          <a:bodyPr wrap="square" lIns="0" tIns="0" rIns="0" bIns="0" rtlCol="0" anchor="t"/>
          <a:lstStyle/>
          <a:p>
            <a:pPr algn="l" indent="0" marL="0">
              <a:lnSpc>
                <a:spcPts val="5600"/>
              </a:lnSpc>
              <a:buNone/>
            </a:pPr>
            <a:r>
              <a:rPr lang="en-US" sz="4450" dirty="0">
                <a:solidFill>
                  <a:srgbClr val="000000"/>
                </a:solidFill>
                <a:latin typeface="Dela Gothic One" pitchFamily="34" charset="0"/>
                <a:ea typeface="Dela Gothic One" pitchFamily="34" charset="-122"/>
                <a:cs typeface="Dela Gothic One" pitchFamily="34" charset="-120"/>
              </a:rPr>
              <a:t>📊</a:t>
            </a:r>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 Thinking in Probabilities: Handling Uncertainty</a:t>
            </a:r>
            <a:endParaRPr lang="en-US" sz="4450" dirty="0"/>
          </a:p>
        </p:txBody>
      </p:sp>
      <p:sp>
        <p:nvSpPr>
          <p:cNvPr id="3" name="Text 1"/>
          <p:cNvSpPr/>
          <p:nvPr/>
        </p:nvSpPr>
        <p:spPr>
          <a:xfrm>
            <a:off x="758309" y="287238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In the real world, information is often incomplete or uncertain. Probabilistic reasoning allows AI systems to make informed decisions and predictions in the face of ambiguity by quantifying likelihoods and relationships between events.</a:t>
            </a:r>
            <a:endParaRPr lang="en-US" sz="1700" dirty="0"/>
          </a:p>
        </p:txBody>
      </p:sp>
      <p:sp>
        <p:nvSpPr>
          <p:cNvPr id="4" name="Shape 2"/>
          <p:cNvSpPr/>
          <p:nvPr/>
        </p:nvSpPr>
        <p:spPr>
          <a:xfrm>
            <a:off x="758309" y="3917752"/>
            <a:ext cx="3311128" cy="270748"/>
          </a:xfrm>
          <a:prstGeom prst="roundRect">
            <a:avLst>
              <a:gd name="adj" fmla="val 33610"/>
            </a:avLst>
          </a:prstGeom>
          <a:solidFill>
            <a:srgbClr val="740B0B"/>
          </a:solidFill>
          <a:ln w="7620">
            <a:solidFill>
              <a:srgbClr val="8D2424"/>
            </a:solidFill>
            <a:prstDash val="solid"/>
          </a:ln>
        </p:spPr>
      </p:sp>
      <p:sp>
        <p:nvSpPr>
          <p:cNvPr id="5" name="Shape 3"/>
          <p:cNvSpPr/>
          <p:nvPr/>
        </p:nvSpPr>
        <p:spPr>
          <a:xfrm>
            <a:off x="758309" y="3917752"/>
            <a:ext cx="2814399" cy="270748"/>
          </a:xfrm>
          <a:prstGeom prst="roundRect">
            <a:avLst>
              <a:gd name="adj" fmla="val 33610"/>
            </a:avLst>
          </a:prstGeom>
          <a:solidFill>
            <a:srgbClr val="C91313"/>
          </a:solidFill>
          <a:ln/>
        </p:spPr>
      </p:sp>
      <p:sp>
        <p:nvSpPr>
          <p:cNvPr id="6" name="Text 4"/>
          <p:cNvSpPr/>
          <p:nvPr/>
        </p:nvSpPr>
        <p:spPr>
          <a:xfrm>
            <a:off x="4231838" y="3917752"/>
            <a:ext cx="717233" cy="270748"/>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85%</a:t>
            </a:r>
            <a:endParaRPr lang="en-US" sz="2100" dirty="0"/>
          </a:p>
        </p:txBody>
      </p:sp>
      <p:sp>
        <p:nvSpPr>
          <p:cNvPr id="7" name="Text 5"/>
          <p:cNvSpPr/>
          <p:nvPr/>
        </p:nvSpPr>
        <p:spPr>
          <a:xfrm>
            <a:off x="758309" y="4459129"/>
            <a:ext cx="326540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Bayesian Networks</a:t>
            </a:r>
            <a:endParaRPr lang="en-US" sz="2200" dirty="0"/>
          </a:p>
        </p:txBody>
      </p:sp>
      <p:sp>
        <p:nvSpPr>
          <p:cNvPr id="8" name="Text 6"/>
          <p:cNvSpPr/>
          <p:nvPr/>
        </p:nvSpPr>
        <p:spPr>
          <a:xfrm>
            <a:off x="758309" y="4945261"/>
            <a:ext cx="419076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Graphical models representing probabilistic relationships among a set of variables, ideal for causal inference and prediction.</a:t>
            </a:r>
            <a:endParaRPr lang="en-US" sz="1700" dirty="0"/>
          </a:p>
        </p:txBody>
      </p:sp>
      <p:sp>
        <p:nvSpPr>
          <p:cNvPr id="9" name="Shape 7"/>
          <p:cNvSpPr/>
          <p:nvPr/>
        </p:nvSpPr>
        <p:spPr>
          <a:xfrm>
            <a:off x="5219819" y="3917752"/>
            <a:ext cx="3345180" cy="270748"/>
          </a:xfrm>
          <a:prstGeom prst="roundRect">
            <a:avLst>
              <a:gd name="adj" fmla="val 33610"/>
            </a:avLst>
          </a:prstGeom>
          <a:solidFill>
            <a:srgbClr val="740B0B"/>
          </a:solidFill>
          <a:ln w="7620">
            <a:solidFill>
              <a:srgbClr val="8D2424"/>
            </a:solidFill>
            <a:prstDash val="solid"/>
          </a:ln>
        </p:spPr>
      </p:sp>
      <p:sp>
        <p:nvSpPr>
          <p:cNvPr id="10" name="Shape 8"/>
          <p:cNvSpPr/>
          <p:nvPr/>
        </p:nvSpPr>
        <p:spPr>
          <a:xfrm>
            <a:off x="5219819" y="3917752"/>
            <a:ext cx="2341602" cy="270748"/>
          </a:xfrm>
          <a:prstGeom prst="roundRect">
            <a:avLst>
              <a:gd name="adj" fmla="val 33610"/>
            </a:avLst>
          </a:prstGeom>
          <a:solidFill>
            <a:srgbClr val="C91313"/>
          </a:solidFill>
          <a:ln/>
        </p:spPr>
      </p:sp>
      <p:sp>
        <p:nvSpPr>
          <p:cNvPr id="11" name="Text 9"/>
          <p:cNvSpPr/>
          <p:nvPr/>
        </p:nvSpPr>
        <p:spPr>
          <a:xfrm>
            <a:off x="8727400" y="3917752"/>
            <a:ext cx="683181" cy="270748"/>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70%</a:t>
            </a:r>
            <a:endParaRPr lang="en-US" sz="2100" dirty="0"/>
          </a:p>
        </p:txBody>
      </p:sp>
      <p:sp>
        <p:nvSpPr>
          <p:cNvPr id="12" name="Text 10"/>
          <p:cNvSpPr/>
          <p:nvPr/>
        </p:nvSpPr>
        <p:spPr>
          <a:xfrm>
            <a:off x="5219819" y="4459129"/>
            <a:ext cx="343840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Likelihood Networks</a:t>
            </a:r>
            <a:endParaRPr lang="en-US" sz="2200" dirty="0"/>
          </a:p>
        </p:txBody>
      </p:sp>
      <p:sp>
        <p:nvSpPr>
          <p:cNvPr id="13" name="Text 11"/>
          <p:cNvSpPr/>
          <p:nvPr/>
        </p:nvSpPr>
        <p:spPr>
          <a:xfrm>
            <a:off x="5219819" y="4945261"/>
            <a:ext cx="419076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 type of Bayesian network that focuses on the probability of evidence given a hypothesis.</a:t>
            </a:r>
            <a:endParaRPr lang="en-US" sz="1700" dirty="0"/>
          </a:p>
        </p:txBody>
      </p:sp>
      <p:sp>
        <p:nvSpPr>
          <p:cNvPr id="14" name="Shape 12"/>
          <p:cNvSpPr/>
          <p:nvPr/>
        </p:nvSpPr>
        <p:spPr>
          <a:xfrm>
            <a:off x="9681329" y="3917752"/>
            <a:ext cx="3307556" cy="270748"/>
          </a:xfrm>
          <a:prstGeom prst="roundRect">
            <a:avLst>
              <a:gd name="adj" fmla="val 33610"/>
            </a:avLst>
          </a:prstGeom>
          <a:solidFill>
            <a:srgbClr val="740B0B"/>
          </a:solidFill>
          <a:ln w="7620">
            <a:solidFill>
              <a:srgbClr val="8D2424"/>
            </a:solidFill>
            <a:prstDash val="solid"/>
          </a:ln>
        </p:spPr>
      </p:sp>
      <p:sp>
        <p:nvSpPr>
          <p:cNvPr id="15" name="Shape 13"/>
          <p:cNvSpPr/>
          <p:nvPr/>
        </p:nvSpPr>
        <p:spPr>
          <a:xfrm>
            <a:off x="9681329" y="3917752"/>
            <a:ext cx="1984534" cy="270748"/>
          </a:xfrm>
          <a:prstGeom prst="roundRect">
            <a:avLst>
              <a:gd name="adj" fmla="val 33610"/>
            </a:avLst>
          </a:prstGeom>
          <a:solidFill>
            <a:srgbClr val="C91313"/>
          </a:solidFill>
          <a:ln/>
        </p:spPr>
      </p:sp>
      <p:sp>
        <p:nvSpPr>
          <p:cNvPr id="16" name="Text 14"/>
          <p:cNvSpPr/>
          <p:nvPr/>
        </p:nvSpPr>
        <p:spPr>
          <a:xfrm>
            <a:off x="13151287" y="3917752"/>
            <a:ext cx="720804" cy="270748"/>
          </a:xfrm>
          <a:prstGeom prst="rect">
            <a:avLst/>
          </a:prstGeom>
          <a:noFill/>
          <a:ln/>
        </p:spPr>
        <p:txBody>
          <a:bodyPr wrap="none" lIns="0" tIns="0" rIns="0" bIns="0" rtlCol="0" anchor="t"/>
          <a:lstStyle/>
          <a:p>
            <a:pPr algn="l"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60%</a:t>
            </a:r>
            <a:endParaRPr lang="en-US" sz="2100" dirty="0"/>
          </a:p>
        </p:txBody>
      </p:sp>
      <p:sp>
        <p:nvSpPr>
          <p:cNvPr id="17" name="Text 15"/>
          <p:cNvSpPr/>
          <p:nvPr/>
        </p:nvSpPr>
        <p:spPr>
          <a:xfrm>
            <a:off x="9681329" y="445912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Fuzzy Logic</a:t>
            </a:r>
            <a:endParaRPr lang="en-US" sz="2200" dirty="0"/>
          </a:p>
        </p:txBody>
      </p:sp>
      <p:sp>
        <p:nvSpPr>
          <p:cNvPr id="18" name="Text 16"/>
          <p:cNvSpPr/>
          <p:nvPr/>
        </p:nvSpPr>
        <p:spPr>
          <a:xfrm>
            <a:off x="9681329" y="4945261"/>
            <a:ext cx="419076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 form of many-valued logic in which truth values of variables may be any real number between 0 and 1, inclusive, rather than merely true or false.</a:t>
            </a:r>
            <a:endParaRPr lang="en-US" sz="1700" dirty="0"/>
          </a:p>
        </p:txBody>
      </p:sp>
      <p:sp>
        <p:nvSpPr>
          <p:cNvPr id="19" name="Text 17"/>
          <p:cNvSpPr/>
          <p:nvPr/>
        </p:nvSpPr>
        <p:spPr>
          <a:xfrm>
            <a:off x="758309" y="6575822"/>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DM Sans" pitchFamily="34" charset="0"/>
                <a:ea typeface="DM Sans" pitchFamily="34" charset="-122"/>
                <a:cs typeface="DM Sans" pitchFamily="34" charset="-120"/>
              </a:rPr>
              <a:t>🧠</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Understanding these frameworks allowed us to build AI systems that can operate effectively even when faced with incomplete or uncertain information, mimicking human-like reasoning under ambiguity.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0568" y="574000"/>
            <a:ext cx="13169265" cy="1426607"/>
          </a:xfrm>
          <a:prstGeom prst="rect">
            <a:avLst/>
          </a:prstGeom>
          <a:noFill/>
          <a:ln/>
        </p:spPr>
        <p:txBody>
          <a:bodyPr wrap="square" lIns="0" tIns="0" rIns="0" bIns="0" rtlCol="0" anchor="t"/>
          <a:lstStyle/>
          <a:p>
            <a:pPr algn="l" indent="0" marL="0">
              <a:lnSpc>
                <a:spcPts val="5400"/>
              </a:lnSpc>
              <a:buNone/>
            </a:pPr>
            <a:r>
              <a:rPr lang="en-US" sz="4300" dirty="0">
                <a:solidFill>
                  <a:srgbClr val="000000"/>
                </a:solidFill>
                <a:latin typeface="Dela Gothic One" pitchFamily="34" charset="0"/>
                <a:ea typeface="Dela Gothic One" pitchFamily="34" charset="-122"/>
                <a:cs typeface="Dela Gothic One" pitchFamily="34" charset="-120"/>
              </a:rPr>
              <a:t>🗣️</a:t>
            </a:r>
            <a:pPr algn="l"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 Understanding Language with AI: Natural Language Processing</a:t>
            </a:r>
            <a:endParaRPr lang="en-US" sz="4300" dirty="0"/>
          </a:p>
        </p:txBody>
      </p:sp>
      <p:sp>
        <p:nvSpPr>
          <p:cNvPr id="3" name="Text 1"/>
          <p:cNvSpPr/>
          <p:nvPr/>
        </p:nvSpPr>
        <p:spPr>
          <a:xfrm>
            <a:off x="730568" y="2418040"/>
            <a:ext cx="13169265" cy="667703"/>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Natural Language Processing (NLP) is a crucial field of AI focused on enabling computers to understand, interpret, and generate human language. It's the bridge between human communication and machine comprehension.</a:t>
            </a:r>
            <a:endParaRPr lang="en-US" sz="1600" dirty="0"/>
          </a:p>
        </p:txBody>
      </p:sp>
      <p:sp>
        <p:nvSpPr>
          <p:cNvPr id="4" name="Text 2"/>
          <p:cNvSpPr/>
          <p:nvPr/>
        </p:nvSpPr>
        <p:spPr>
          <a:xfrm>
            <a:off x="730568" y="3320534"/>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Translation:</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Breaking down language barriers, from simple phrases to complex documents.</a:t>
            </a:r>
            <a:endParaRPr lang="en-US" sz="1600" dirty="0"/>
          </a:p>
        </p:txBody>
      </p:sp>
      <p:sp>
        <p:nvSpPr>
          <p:cNvPr id="5" name="Text 3"/>
          <p:cNvSpPr/>
          <p:nvPr/>
        </p:nvSpPr>
        <p:spPr>
          <a:xfrm>
            <a:off x="730568" y="3727371"/>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Chatbots:</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Providing automated customer service, information, and interactive experiences.</a:t>
            </a:r>
            <a:endParaRPr lang="en-US" sz="1600" dirty="0"/>
          </a:p>
        </p:txBody>
      </p:sp>
      <p:sp>
        <p:nvSpPr>
          <p:cNvPr id="6" name="Text 4"/>
          <p:cNvSpPr/>
          <p:nvPr/>
        </p:nvSpPr>
        <p:spPr>
          <a:xfrm>
            <a:off x="730568" y="4134207"/>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Sentiment Analysis:</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Determining the emotional tone behind text, critical for market research and social media monitoring.</a:t>
            </a:r>
            <a:endParaRPr lang="en-US" sz="1600" dirty="0"/>
          </a:p>
        </p:txBody>
      </p:sp>
      <p:sp>
        <p:nvSpPr>
          <p:cNvPr id="7" name="Text 5"/>
          <p:cNvSpPr/>
          <p:nvPr/>
        </p:nvSpPr>
        <p:spPr>
          <a:xfrm>
            <a:off x="730568" y="4702850"/>
            <a:ext cx="13169265" cy="667703"/>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To evaluate the effectiveness of NLP models, we utilized key metrics that quantify their performance in tasks like classification and information retrieval.</a:t>
            </a:r>
            <a:endParaRPr lang="en-US" sz="1600" dirty="0"/>
          </a:p>
        </p:txBody>
      </p:sp>
      <p:sp>
        <p:nvSpPr>
          <p:cNvPr id="8" name="Text 6"/>
          <p:cNvSpPr/>
          <p:nvPr/>
        </p:nvSpPr>
        <p:spPr>
          <a:xfrm>
            <a:off x="730568" y="5605343"/>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Precision:</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The proportion of positive identifications that were actually correct.</a:t>
            </a:r>
            <a:endParaRPr lang="en-US" sz="1600" dirty="0"/>
          </a:p>
        </p:txBody>
      </p:sp>
      <p:sp>
        <p:nvSpPr>
          <p:cNvPr id="9" name="Text 7"/>
          <p:cNvSpPr/>
          <p:nvPr/>
        </p:nvSpPr>
        <p:spPr>
          <a:xfrm>
            <a:off x="730568" y="6012180"/>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Recall:</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The proportion of actual positives that were identified correctly.</a:t>
            </a:r>
            <a:endParaRPr lang="en-US" sz="1600" dirty="0"/>
          </a:p>
        </p:txBody>
      </p:sp>
      <p:sp>
        <p:nvSpPr>
          <p:cNvPr id="10" name="Text 8"/>
          <p:cNvSpPr/>
          <p:nvPr/>
        </p:nvSpPr>
        <p:spPr>
          <a:xfrm>
            <a:off x="730568" y="6419017"/>
            <a:ext cx="13169265" cy="333851"/>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FFE5E5"/>
                </a:solidFill>
                <a:latin typeface="DM Sans" pitchFamily="34" charset="0"/>
                <a:ea typeface="DM Sans" pitchFamily="34" charset="-122"/>
                <a:cs typeface="DM Sans" pitchFamily="34" charset="-120"/>
              </a:rPr>
              <a:t>F1-Score:</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The harmonic mean of precision and recall, providing a balanced measure of performance.</a:t>
            </a:r>
            <a:endParaRPr lang="en-US" sz="1600" dirty="0"/>
          </a:p>
        </p:txBody>
      </p:sp>
      <p:sp>
        <p:nvSpPr>
          <p:cNvPr id="11" name="Text 9"/>
          <p:cNvSpPr/>
          <p:nvPr/>
        </p:nvSpPr>
        <p:spPr>
          <a:xfrm>
            <a:off x="730568" y="6987659"/>
            <a:ext cx="13169265" cy="675323"/>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DM Sans" pitchFamily="34" charset="0"/>
                <a:ea typeface="DM Sans" pitchFamily="34" charset="-122"/>
                <a:cs typeface="DM Sans" pitchFamily="34" charset="-120"/>
              </a:rPr>
              <a:t>💬</a:t>
            </a:r>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 Our exploration of NLP highlighted how machines process, analyze, and generate human language, bridging a critical communication gap between humans and AI systems.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2025-07-12T08:13:11Z</dcterms:created>
  <dcterms:modified xsi:type="dcterms:W3CDTF">2025-07-12T08:13:11Z</dcterms:modified>
</cp:coreProperties>
</file>